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8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9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drawings/drawing2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4" r:id="rId1"/>
    <p:sldMasterId id="2147484308" r:id="rId2"/>
    <p:sldMasterId id="2147484319" r:id="rId3"/>
    <p:sldMasterId id="2147484332" r:id="rId4"/>
  </p:sldMasterIdLst>
  <p:notesMasterIdLst>
    <p:notesMasterId r:id="rId20"/>
  </p:notesMasterIdLst>
  <p:handoutMasterIdLst>
    <p:handoutMasterId r:id="rId21"/>
  </p:handoutMasterIdLst>
  <p:sldIdLst>
    <p:sldId id="2147376480" r:id="rId5"/>
    <p:sldId id="2147376469" r:id="rId6"/>
    <p:sldId id="2147376462" r:id="rId7"/>
    <p:sldId id="2147376806" r:id="rId8"/>
    <p:sldId id="2147376295" r:id="rId9"/>
    <p:sldId id="2147376291" r:id="rId10"/>
    <p:sldId id="2147376739" r:id="rId11"/>
    <p:sldId id="2147376743" r:id="rId12"/>
    <p:sldId id="2147376297" r:id="rId13"/>
    <p:sldId id="2147376759" r:id="rId14"/>
    <p:sldId id="2147376805" r:id="rId15"/>
    <p:sldId id="398" r:id="rId16"/>
    <p:sldId id="2147376807" r:id="rId17"/>
    <p:sldId id="2147376803" r:id="rId18"/>
    <p:sldId id="2147376475" r:id="rId19"/>
  </p:sldIdLst>
  <p:sldSz cx="12192000" cy="6858000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B6BA"/>
    <a:srgbClr val="767171"/>
    <a:srgbClr val="A5A5A5"/>
    <a:srgbClr val="404040"/>
    <a:srgbClr val="000000"/>
    <a:srgbClr val="AEAEAE"/>
    <a:srgbClr val="BABABA"/>
    <a:srgbClr val="F6FC14"/>
    <a:srgbClr val="D1D1D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565" autoAdjust="0"/>
    <p:restoredTop sz="95226" autoAdjust="0"/>
  </p:normalViewPr>
  <p:slideViewPr>
    <p:cSldViewPr snapToGrid="0">
      <p:cViewPr varScale="1">
        <p:scale>
          <a:sx n="108" d="100"/>
          <a:sy n="108" d="100"/>
        </p:scale>
        <p:origin x="354" y="108"/>
      </p:cViewPr>
      <p:guideLst/>
    </p:cSldViewPr>
  </p:slideViewPr>
  <p:outlineViewPr>
    <p:cViewPr>
      <p:scale>
        <a:sx n="33" d="100"/>
        <a:sy n="33" d="100"/>
      </p:scale>
      <p:origin x="0" y="-64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158" y="8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1/relationships/chartColorStyle" Target="colors10.xml"/><Relationship Id="rId1" Type="http://schemas.microsoft.com/office/2011/relationships/chartStyle" Target="style10.xml"/><Relationship Id="rId5" Type="http://schemas.openxmlformats.org/officeDocument/2006/relationships/package" Target="../embeddings/Microsoft_Excel_Worksheet9.xlsx"/><Relationship Id="rId4" Type="http://schemas.openxmlformats.org/officeDocument/2006/relationships/image" Target="../media/image7.png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1/relationships/chartColorStyle" Target="colors11.xml"/><Relationship Id="rId1" Type="http://schemas.microsoft.com/office/2011/relationships/chartStyle" Target="style11.xml"/><Relationship Id="rId5" Type="http://schemas.openxmlformats.org/officeDocument/2006/relationships/package" Target="../embeddings/Microsoft_Excel_Worksheet10.xlsx"/><Relationship Id="rId4" Type="http://schemas.openxmlformats.org/officeDocument/2006/relationships/image" Target="../media/image7.png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1/relationships/chartColorStyle" Target="colors12.xml"/><Relationship Id="rId1" Type="http://schemas.microsoft.com/office/2011/relationships/chartStyle" Target="style12.xml"/><Relationship Id="rId6" Type="http://schemas.openxmlformats.org/officeDocument/2006/relationships/chartUserShapes" Target="../drawings/drawing1.xml"/><Relationship Id="rId5" Type="http://schemas.openxmlformats.org/officeDocument/2006/relationships/package" Target="../embeddings/Microsoft_Excel_Worksheet11.xlsx"/><Relationship Id="rId4" Type="http://schemas.openxmlformats.org/officeDocument/2006/relationships/image" Target="../media/image7.png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1/relationships/chartColorStyle" Target="colors18.xml"/><Relationship Id="rId1" Type="http://schemas.microsoft.com/office/2011/relationships/chartStyle" Target="style18.xml"/><Relationship Id="rId6" Type="http://schemas.openxmlformats.org/officeDocument/2006/relationships/chartUserShapes" Target="../drawings/drawing2.xml"/><Relationship Id="rId5" Type="http://schemas.openxmlformats.org/officeDocument/2006/relationships/package" Target="../embeddings/Microsoft_Excel_Worksheet17.xlsx"/><Relationship Id="rId4" Type="http://schemas.openxmlformats.org/officeDocument/2006/relationships/image" Target="../media/image7.png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1/relationships/chartColorStyle" Target="colors19.xml"/><Relationship Id="rId1" Type="http://schemas.microsoft.com/office/2011/relationships/chartStyle" Target="style19.xml"/><Relationship Id="rId5" Type="http://schemas.openxmlformats.org/officeDocument/2006/relationships/package" Target="../embeddings/Microsoft_Excel_Worksheet18.xlsx"/><Relationship Id="rId4" Type="http://schemas.openxmlformats.org/officeDocument/2006/relationships/image" Target="../media/image7.png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1/relationships/chartColorStyle" Target="colors9.xml"/><Relationship Id="rId1" Type="http://schemas.microsoft.com/office/2011/relationships/chartStyle" Target="style9.xml"/><Relationship Id="rId5" Type="http://schemas.openxmlformats.org/officeDocument/2006/relationships/package" Target="../embeddings/Microsoft_Excel_Worksheet8.xlsx"/><Relationship Id="rId4" Type="http://schemas.openxmlformats.org/officeDocument/2006/relationships/image" Target="../media/image7.pn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61626824742866"/>
          <c:y val="0.16237145203626197"/>
          <c:w val="0.76432240328056311"/>
          <c:h val="0.83762854796373809"/>
        </c:manualLayout>
      </c:layout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9"/>
        <c:axId val="427292264"/>
        <c:axId val="427293576"/>
      </c:barChart>
      <c:catAx>
        <c:axId val="4272922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n-US"/>
          </a:p>
        </c:txPr>
        <c:crossAx val="427293576"/>
        <c:crosses val="autoZero"/>
        <c:auto val="1"/>
        <c:lblAlgn val="ctr"/>
        <c:lblOffset val="100"/>
        <c:tickLblSkip val="1"/>
        <c:noMultiLvlLbl val="0"/>
      </c:catAx>
      <c:valAx>
        <c:axId val="427293576"/>
        <c:scaling>
          <c:orientation val="minMax"/>
        </c:scaling>
        <c:delete val="0"/>
        <c:axPos val="t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7292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443430891855283"/>
          <c:y val="0.24238256300373406"/>
          <c:w val="0.94307225626205182"/>
          <c:h val="0.6374087160474987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Adults 25-54</c:v>
                </c:pt>
              </c:strCache>
            </c:strRef>
          </c:tx>
          <c:spPr>
            <a:blipFill>
              <a:blip xmlns:r="http://schemas.openxmlformats.org/officeDocument/2006/relationships" r:embed="rId3"/>
              <a:stretch>
                <a:fillRect/>
              </a:stretch>
            </a:blipFill>
          </c:spPr>
          <c:dPt>
            <c:idx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0E6-4950-8B33-A87934D7D8AC}"/>
              </c:ext>
            </c:extLst>
          </c:dPt>
          <c:dPt>
            <c:idx val="1"/>
            <c:bubble3D val="0"/>
            <c:spPr>
              <a:solidFill>
                <a:srgbClr val="F7EC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0E6-4950-8B33-A87934D7D8AC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0E6-4950-8B33-A87934D7D8AC}"/>
              </c:ext>
            </c:extLst>
          </c:dPt>
          <c:dPt>
            <c:idx val="3"/>
            <c:bubble3D val="0"/>
            <c:spPr>
              <a:solidFill>
                <a:srgbClr val="EC008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0E6-4950-8B33-A87934D7D8AC}"/>
              </c:ext>
            </c:extLst>
          </c:dPt>
          <c:dPt>
            <c:idx val="4"/>
            <c:bubble3D val="0"/>
            <c:spPr>
              <a:solidFill>
                <a:srgbClr val="7FDCD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0E6-4950-8B33-A87934D7D8AC}"/>
              </c:ext>
            </c:extLst>
          </c:dPt>
          <c:dPt>
            <c:idx val="5"/>
            <c:bubble3D val="0"/>
            <c:spPr>
              <a:solidFill>
                <a:srgbClr val="7C7C7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0E6-4950-8B33-A87934D7D8AC}"/>
              </c:ext>
            </c:extLst>
          </c:dPt>
          <c:dLbls>
            <c:dLbl>
              <c:idx val="0"/>
              <c:layout>
                <c:manualLayout>
                  <c:x val="-2.3675951416450656E-2"/>
                  <c:y val="-0.2402307889824663"/>
                </c:manualLayout>
              </c:layout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70423"/>
                        <a:gd name="adj2" fmla="val 161750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E0E6-4950-8B33-A87934D7D8AC}"/>
                </c:ext>
              </c:extLst>
            </c:dLbl>
            <c:dLbl>
              <c:idx val="4"/>
              <c:layout>
                <c:manualLayout>
                  <c:x val="1.249564102534881E-2"/>
                  <c:y val="-8.9446628035484681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1843015392371929E-2"/>
                      <c:h val="4.32260471510777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E0E6-4950-8B33-A87934D7D8AC}"/>
                </c:ext>
              </c:extLst>
            </c:dLbl>
            <c:dLbl>
              <c:idx val="5"/>
              <c:layout>
                <c:manualLayout>
                  <c:x val="1.9729959513708799E-2"/>
                  <c:y val="-1.022258676521133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0E6-4950-8B33-A87934D7D8AC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Sheet1!$A$2:$A$7</c:f>
              <c:strCache>
                <c:ptCount val="6"/>
                <c:pt idx="0">
                  <c:v>Total TV</c:v>
                </c:pt>
                <c:pt idx="1">
                  <c:v>YouTube</c:v>
                </c:pt>
                <c:pt idx="2">
                  <c:v>Netflix</c:v>
                </c:pt>
                <c:pt idx="3">
                  <c:v>Prime Video</c:v>
                </c:pt>
                <c:pt idx="4">
                  <c:v>Disney+</c:v>
                </c:pt>
                <c:pt idx="5">
                  <c:v>Other Streaming Services</c:v>
                </c:pt>
              </c:strCache>
            </c:strRef>
          </c:cat>
          <c:val>
            <c:numRef>
              <c:f>Sheet1!$B$2:$B$7</c:f>
              <c:numCache>
                <c:formatCode>0.00;\-0.00</c:formatCode>
                <c:ptCount val="6"/>
                <c:pt idx="0">
                  <c:v>8.3000000000000007</c:v>
                </c:pt>
                <c:pt idx="1">
                  <c:v>3.4</c:v>
                </c:pt>
                <c:pt idx="2">
                  <c:v>1.5</c:v>
                </c:pt>
                <c:pt idx="3">
                  <c:v>1.9</c:v>
                </c:pt>
                <c:pt idx="4">
                  <c:v>0.4</c:v>
                </c:pt>
                <c:pt idx="5" formatCode="General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0E6-4950-8B33-A87934D7D8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350433037032348"/>
          <c:y val="0.34890131878577363"/>
          <c:w val="0.23967936937654649"/>
          <c:h val="0.347145440418067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5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443430891855283"/>
          <c:y val="0.24238256300373406"/>
          <c:w val="0.94307225626205182"/>
          <c:h val="0.6374087160474987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Adults 18-34</c:v>
                </c:pt>
              </c:strCache>
            </c:strRef>
          </c:tx>
          <c:spPr>
            <a:blipFill>
              <a:blip xmlns:r="http://schemas.openxmlformats.org/officeDocument/2006/relationships" r:embed="rId3"/>
              <a:stretch>
                <a:fillRect/>
              </a:stretch>
            </a:blipFill>
          </c:spPr>
          <c:dPt>
            <c:idx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956-447A-B74E-CE9C17E9C6CC}"/>
              </c:ext>
            </c:extLst>
          </c:dPt>
          <c:dPt>
            <c:idx val="1"/>
            <c:bubble3D val="0"/>
            <c:spPr>
              <a:solidFill>
                <a:srgbClr val="F7EC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956-447A-B74E-CE9C17E9C6CC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956-447A-B74E-CE9C17E9C6CC}"/>
              </c:ext>
            </c:extLst>
          </c:dPt>
          <c:dPt>
            <c:idx val="3"/>
            <c:bubble3D val="0"/>
            <c:spPr>
              <a:solidFill>
                <a:srgbClr val="EC008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956-447A-B74E-CE9C17E9C6CC}"/>
              </c:ext>
            </c:extLst>
          </c:dPt>
          <c:dPt>
            <c:idx val="4"/>
            <c:bubble3D val="0"/>
            <c:spPr>
              <a:solidFill>
                <a:srgbClr val="7FDCD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956-447A-B74E-CE9C17E9C6CC}"/>
              </c:ext>
            </c:extLst>
          </c:dPt>
          <c:dPt>
            <c:idx val="5"/>
            <c:bubble3D val="0"/>
            <c:spPr>
              <a:solidFill>
                <a:srgbClr val="7C7C7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956-447A-B74E-CE9C17E9C6CC}"/>
              </c:ext>
            </c:extLst>
          </c:dPt>
          <c:dLbls>
            <c:dLbl>
              <c:idx val="0"/>
              <c:layout>
                <c:manualLayout>
                  <c:x val="-3.1567935221934081E-2"/>
                  <c:y val="-0.15589444816947279"/>
                </c:manualLayout>
              </c:layout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54138"/>
                        <a:gd name="adj2" fmla="val 125556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2956-447A-B74E-CE9C17E9C6CC}"/>
                </c:ext>
              </c:extLst>
            </c:dLbl>
            <c:dLbl>
              <c:idx val="4"/>
              <c:layout>
                <c:manualLayout>
                  <c:x val="1.249564102534881E-2"/>
                  <c:y val="-8.9446628035484681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1843015392371929E-2"/>
                      <c:h val="4.32260471510777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2956-447A-B74E-CE9C17E9C6CC}"/>
                </c:ext>
              </c:extLst>
            </c:dLbl>
            <c:dLbl>
              <c:idx val="5"/>
              <c:layout>
                <c:manualLayout>
                  <c:x val="1.9729959513708799E-2"/>
                  <c:y val="-1.022258676521133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956-447A-B74E-CE9C17E9C6CC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Sheet1!$A$2:$A$7</c:f>
              <c:strCache>
                <c:ptCount val="6"/>
                <c:pt idx="0">
                  <c:v>Total TV</c:v>
                </c:pt>
                <c:pt idx="1">
                  <c:v>YouTube</c:v>
                </c:pt>
                <c:pt idx="2">
                  <c:v>Netflix</c:v>
                </c:pt>
                <c:pt idx="3">
                  <c:v>Prime Video</c:v>
                </c:pt>
                <c:pt idx="4">
                  <c:v>Disney+</c:v>
                </c:pt>
                <c:pt idx="5">
                  <c:v>Other Streaming Services</c:v>
                </c:pt>
              </c:strCache>
            </c:strRef>
          </c:cat>
          <c:val>
            <c:numRef>
              <c:f>Sheet1!$B$2:$B$7</c:f>
              <c:numCache>
                <c:formatCode>0.0;\-0.0</c:formatCode>
                <c:ptCount val="6"/>
                <c:pt idx="0">
                  <c:v>5.9</c:v>
                </c:pt>
                <c:pt idx="1">
                  <c:v>4</c:v>
                </c:pt>
                <c:pt idx="2">
                  <c:v>1.3</c:v>
                </c:pt>
                <c:pt idx="3">
                  <c:v>1.8</c:v>
                </c:pt>
                <c:pt idx="4">
                  <c:v>0.3</c:v>
                </c:pt>
                <c:pt idx="5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956-447A-B74E-CE9C17E9C6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5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927719347223044E-2"/>
          <c:y val="0.25781776989370586"/>
          <c:w val="0.94307225626205182"/>
          <c:h val="0.637408716047498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ADULTS 18+</c:v>
                </c:pt>
              </c:strCache>
            </c:strRef>
          </c:tx>
          <c:spPr>
            <a:blipFill>
              <a:blip xmlns:r="http://schemas.openxmlformats.org/officeDocument/2006/relationships" r:embed="rId3"/>
              <a:stretch>
                <a:fillRect/>
              </a:stretch>
            </a:blip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329-4675-A6D3-E52264A71070}"/>
              </c:ext>
            </c:extLst>
          </c:dPt>
          <c:dPt>
            <c:idx val="1"/>
            <c:invertIfNegative val="0"/>
            <c:bubble3D val="0"/>
            <c:spPr>
              <a:solidFill>
                <a:srgbClr val="F7EC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329-4675-A6D3-E52264A71070}"/>
              </c:ext>
            </c:extLst>
          </c:dPt>
          <c:dPt>
            <c:idx val="2"/>
            <c:invertIfNegative val="0"/>
            <c:bubble3D val="0"/>
            <c:spPr>
              <a:solidFill>
                <a:srgbClr val="7671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329-4675-A6D3-E52264A71070}"/>
              </c:ext>
            </c:extLst>
          </c:dPt>
          <c:dPt>
            <c:idx val="3"/>
            <c:invertIfNegative val="0"/>
            <c:bubble3D val="0"/>
            <c:spPr>
              <a:solidFill>
                <a:srgbClr val="7671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329-4675-A6D3-E52264A71070}"/>
              </c:ext>
            </c:extLst>
          </c:dPt>
          <c:dPt>
            <c:idx val="4"/>
            <c:invertIfNegative val="0"/>
            <c:bubble3D val="0"/>
            <c:spPr>
              <a:solidFill>
                <a:srgbClr val="7671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329-4675-A6D3-E52264A71070}"/>
              </c:ext>
            </c:extLst>
          </c:dPt>
          <c:dPt>
            <c:idx val="5"/>
            <c:invertIfNegative val="0"/>
            <c:bubble3D val="0"/>
            <c:spPr>
              <a:solidFill>
                <a:srgbClr val="76717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329-4675-A6D3-E52264A71070}"/>
              </c:ext>
            </c:extLst>
          </c:dPt>
          <c:dPt>
            <c:idx val="6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D329-4675-A6D3-E52264A71070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Total TV</c:v>
                </c:pt>
                <c:pt idx="1">
                  <c:v>YouTube</c:v>
                </c:pt>
                <c:pt idx="2">
                  <c:v>Prime Video</c:v>
                </c:pt>
                <c:pt idx="3">
                  <c:v>Netflix</c:v>
                </c:pt>
                <c:pt idx="4">
                  <c:v>Disney+</c:v>
                </c:pt>
                <c:pt idx="5">
                  <c:v>Apple+</c:v>
                </c:pt>
                <c:pt idx="6">
                  <c:v>Crave (OTT only)</c:v>
                </c:pt>
              </c:strCache>
            </c:strRef>
          </c:cat>
          <c:val>
            <c:numRef>
              <c:f>Sheet1!$B$2:$B$8</c:f>
              <c:numCache>
                <c:formatCode>0.00;\-0.00</c:formatCode>
                <c:ptCount val="7"/>
                <c:pt idx="0">
                  <c:v>15.8</c:v>
                </c:pt>
                <c:pt idx="1">
                  <c:v>3.1</c:v>
                </c:pt>
                <c:pt idx="2">
                  <c:v>1.6</c:v>
                </c:pt>
                <c:pt idx="3">
                  <c:v>1.2</c:v>
                </c:pt>
                <c:pt idx="4">
                  <c:v>0.3</c:v>
                </c:pt>
                <c:pt idx="5">
                  <c:v>0.1</c:v>
                </c:pt>
                <c:pt idx="6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D329-4675-A6D3-E52264A7107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9"/>
        <c:overlap val="-27"/>
        <c:axId val="427292264"/>
        <c:axId val="427293576"/>
      </c:barChart>
      <c:catAx>
        <c:axId val="427292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n-US"/>
          </a:p>
        </c:txPr>
        <c:crossAx val="427293576"/>
        <c:crosses val="autoZero"/>
        <c:auto val="1"/>
        <c:lblAlgn val="ctr"/>
        <c:lblOffset val="100"/>
        <c:tickLblSkip val="1"/>
        <c:noMultiLvlLbl val="0"/>
      </c:catAx>
      <c:valAx>
        <c:axId val="427293576"/>
        <c:scaling>
          <c:orientation val="minMax"/>
        </c:scaling>
        <c:delete val="0"/>
        <c:axPos val="l"/>
        <c:numFmt formatCode="0.00;\-0.00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729226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5">
    <c:autoUpdate val="0"/>
  </c:externalData>
  <c:userShapes r:id="rId6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61626824742866"/>
          <c:y val="0.16237145203626197"/>
          <c:w val="0.76432240328056311"/>
          <c:h val="0.8376285479637380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Ad18-34</c:v>
                </c:pt>
              </c:strCache>
            </c:strRef>
          </c:tx>
          <c:spPr>
            <a:blipFill>
              <a:blip xmlns:r="http://schemas.openxmlformats.org/officeDocument/2006/relationships" r:embed="rId3"/>
              <a:stretch>
                <a:fillRect/>
              </a:stretch>
            </a:blip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31BEC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C2E-4E2B-B70F-FF4BA924564D}"/>
              </c:ext>
            </c:extLst>
          </c:dPt>
          <c:dPt>
            <c:idx val="5"/>
            <c:invertIfNegative val="0"/>
            <c:bubble3D val="0"/>
            <c:spPr>
              <a:solidFill>
                <a:srgbClr val="31BEC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752-44C0-AEB6-01D323CE08FE}"/>
              </c:ext>
            </c:extLst>
          </c:dPt>
          <c:dPt>
            <c:idx val="6"/>
            <c:invertIfNegative val="0"/>
            <c:bubble3D val="0"/>
            <c:spPr>
              <a:solidFill>
                <a:srgbClr val="EC008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3EF-4FC9-95C4-46C46DC17DF0}"/>
              </c:ext>
            </c:extLst>
          </c:dPt>
          <c:dPt>
            <c:idx val="8"/>
            <c:invertIfNegative val="0"/>
            <c:bubble3D val="0"/>
            <c:spPr>
              <a:solidFill>
                <a:srgbClr val="EC008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3EF-4FC9-95C4-46C46DC17DF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Sheet1!$A$2:$A$17</c:f>
              <c:strCache>
                <c:ptCount val="16"/>
                <c:pt idx="0">
                  <c:v>Linear TV</c:v>
                </c:pt>
                <c:pt idx="1">
                  <c:v>YouTube</c:v>
                </c:pt>
                <c:pt idx="2">
                  <c:v>Prime Video</c:v>
                </c:pt>
                <c:pt idx="3">
                  <c:v>Netflix</c:v>
                </c:pt>
                <c:pt idx="4">
                  <c:v>Disney+</c:v>
                </c:pt>
                <c:pt idx="5">
                  <c:v>BVOD</c:v>
                </c:pt>
                <c:pt idx="6">
                  <c:v>AppleTV+</c:v>
                </c:pt>
                <c:pt idx="7">
                  <c:v>Crave Pure Play</c:v>
                </c:pt>
                <c:pt idx="8">
                  <c:v>TubiTV</c:v>
                </c:pt>
                <c:pt idx="9">
                  <c:v>Discovery Channel+</c:v>
                </c:pt>
                <c:pt idx="10">
                  <c:v>Paramount+</c:v>
                </c:pt>
                <c:pt idx="11">
                  <c:v>Pluto TV</c:v>
                </c:pt>
                <c:pt idx="12">
                  <c:v>FuboTV</c:v>
                </c:pt>
                <c:pt idx="13">
                  <c:v>Roku Channel</c:v>
                </c:pt>
                <c:pt idx="14">
                  <c:v>DAZN</c:v>
                </c:pt>
                <c:pt idx="15">
                  <c:v>Samsung TV+</c:v>
                </c:pt>
              </c:strCache>
            </c:strRef>
          </c:cat>
          <c:val>
            <c:numRef>
              <c:f>Sheet1!$B$2:$B$17</c:f>
              <c:numCache>
                <c:formatCode>0.0%</c:formatCode>
                <c:ptCount val="16"/>
                <c:pt idx="0">
                  <c:v>0.70900000000000007</c:v>
                </c:pt>
                <c:pt idx="1">
                  <c:v>0.56899999999999995</c:v>
                </c:pt>
                <c:pt idx="2">
                  <c:v>0.51700000000000002</c:v>
                </c:pt>
                <c:pt idx="3">
                  <c:v>0.29499999999999998</c:v>
                </c:pt>
                <c:pt idx="4">
                  <c:v>9.6000000000000002E-2</c:v>
                </c:pt>
                <c:pt idx="5">
                  <c:v>9.3000000000000013E-2</c:v>
                </c:pt>
                <c:pt idx="6">
                  <c:v>5.2000000000000005E-2</c:v>
                </c:pt>
                <c:pt idx="7">
                  <c:v>4.7E-2</c:v>
                </c:pt>
                <c:pt idx="8">
                  <c:v>4.2999999999999997E-2</c:v>
                </c:pt>
                <c:pt idx="9">
                  <c:v>1.4999999999999999E-2</c:v>
                </c:pt>
                <c:pt idx="10">
                  <c:v>1.1000000000000001E-2</c:v>
                </c:pt>
                <c:pt idx="11">
                  <c:v>5.0000000000000001E-3</c:v>
                </c:pt>
                <c:pt idx="12">
                  <c:v>3.0000000000000001E-3</c:v>
                </c:pt>
                <c:pt idx="13">
                  <c:v>3.0000000000000001E-3</c:v>
                </c:pt>
                <c:pt idx="14">
                  <c:v>2E-3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2E-4E2B-B70F-FF4BA92456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9"/>
        <c:axId val="427292264"/>
        <c:axId val="427293576"/>
      </c:barChart>
      <c:catAx>
        <c:axId val="4272922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n-US"/>
          </a:p>
        </c:txPr>
        <c:crossAx val="427293576"/>
        <c:crosses val="autoZero"/>
        <c:auto val="1"/>
        <c:lblAlgn val="ctr"/>
        <c:lblOffset val="100"/>
        <c:tickLblSkip val="1"/>
        <c:noMultiLvlLbl val="0"/>
      </c:catAx>
      <c:valAx>
        <c:axId val="427293576"/>
        <c:scaling>
          <c:orientation val="minMax"/>
        </c:scaling>
        <c:delete val="0"/>
        <c:axPos val="t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7292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TV Only</c:v>
                </c:pt>
              </c:strCache>
            </c:strRef>
          </c:tx>
          <c:spPr>
            <a:solidFill>
              <a:srgbClr val="EC008C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AA5667A6-0D00-40F3-8954-4B298E06F321}" type="VALUE">
                      <a:rPr lang="en-US" smtClean="0"/>
                      <a:pPr>
                        <a:defRPr sz="14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8950077954334346E-2"/>
                      <c:h val="3.681009876466777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B0D-4624-992F-F8BF5E32F4BA}"/>
                </c:ext>
              </c:extLst>
            </c:dLbl>
            <c:dLbl>
              <c:idx val="1"/>
              <c:layout>
                <c:manualLayout>
                  <c:x val="-6.6413097625057172E-3"/>
                  <c:y val="5.1851092850428088E-17"/>
                </c:manualLayout>
              </c:layout>
              <c:tx>
                <c:rich>
                  <a:bodyPr/>
                  <a:lstStyle/>
                  <a:p>
                    <a:fld id="{A24604EA-7896-43E3-AC6C-94AA8A869F6B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B0D-4624-992F-F8BF5E32F4B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78A7DDF-1B13-4022-9AD7-7546E2621FD1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B0D-4624-992F-F8BF5E32F4B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Adults 18-34</c:v>
                </c:pt>
                <c:pt idx="1">
                  <c:v>Adults 25-54</c:v>
                </c:pt>
                <c:pt idx="2">
                  <c:v>Adults 18+</c:v>
                </c:pt>
              </c:strCache>
            </c:strRef>
          </c:cat>
          <c:val>
            <c:numRef>
              <c:f>Sheet1!$B$2:$B$4</c:f>
              <c:numCache>
                <c:formatCode>0.0</c:formatCode>
                <c:ptCount val="3"/>
                <c:pt idx="0">
                  <c:v>20.668449197860962</c:v>
                </c:pt>
                <c:pt idx="1">
                  <c:v>20.284419440537587</c:v>
                </c:pt>
                <c:pt idx="2">
                  <c:v>29.870648355158096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B0D-4624-992F-F8BF5E32F4B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Total TV and Streaming</c:v>
                </c:pt>
              </c:strCache>
            </c:strRef>
          </c:tx>
          <c:spPr>
            <a:solidFill>
              <a:srgbClr val="31BEC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626095620009147E-2"/>
                  <c:y val="-1.0370218570085618E-16"/>
                </c:manualLayout>
              </c:layout>
              <c:tx>
                <c:rich>
                  <a:bodyPr/>
                  <a:lstStyle/>
                  <a:p>
                    <a:fld id="{414588F4-CC28-448E-AE2B-997E90C66809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B0D-4624-992F-F8BF5E32F4B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87D71BA-B85F-472A-92E8-8DA862540B46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B0D-4624-992F-F8BF5E32F4B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AC6320E-1DAA-4AFE-A1C6-048D52969B01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7B0D-4624-992F-F8BF5E32F4B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Adults 18-34</c:v>
                </c:pt>
                <c:pt idx="1">
                  <c:v>Adults 25-54</c:v>
                </c:pt>
                <c:pt idx="2">
                  <c:v>Adults 18+</c:v>
                </c:pt>
              </c:strCache>
            </c:strRef>
          </c:cat>
          <c:val>
            <c:numRef>
              <c:f>Sheet1!$C$2:$C$4</c:f>
              <c:numCache>
                <c:formatCode>0.0</c:formatCode>
                <c:ptCount val="3"/>
                <c:pt idx="0">
                  <c:v>58.101604278074873</c:v>
                </c:pt>
                <c:pt idx="1">
                  <c:v>62.791061103297388</c:v>
                </c:pt>
                <c:pt idx="2">
                  <c:v>58.00862344298946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B0D-4624-992F-F8BF5E32F4B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Streaming Only</c:v>
                </c:pt>
              </c:strCache>
            </c:strRef>
          </c:tx>
          <c:spPr>
            <a:solidFill>
              <a:srgbClr val="A5A5A5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548F413-C8B6-4009-A26B-152FF4DA8032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7B0D-4624-992F-F8BF5E32F4B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0386828-6A0E-44A1-85DD-627832D564A6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7B0D-4624-992F-F8BF5E32F4B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97D7AAA-EB3E-40F4-91D7-0D17D5548E75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7B0D-4624-992F-F8BF5E32F4B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Adults 18-34</c:v>
                </c:pt>
                <c:pt idx="1">
                  <c:v>Adults 25-54</c:v>
                </c:pt>
                <c:pt idx="2">
                  <c:v>Adults 18+</c:v>
                </c:pt>
              </c:strCache>
            </c:strRef>
          </c:cat>
          <c:val>
            <c:numRef>
              <c:f>Sheet1!$D$2:$D$4</c:f>
              <c:numCache>
                <c:formatCode>0.0</c:formatCode>
                <c:ptCount val="3"/>
                <c:pt idx="0">
                  <c:v>21.229946524064172</c:v>
                </c:pt>
                <c:pt idx="1">
                  <c:v>16.924519456165026</c:v>
                </c:pt>
                <c:pt idx="2">
                  <c:v>12.120728201852444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B0D-4624-992F-F8BF5E32F4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overlap val="100"/>
        <c:axId val="1310240383"/>
        <c:axId val="1310239423"/>
      </c:barChart>
      <c:catAx>
        <c:axId val="131024038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US"/>
          </a:p>
        </c:txPr>
        <c:crossAx val="1310239423"/>
        <c:crosses val="autoZero"/>
        <c:auto val="1"/>
        <c:lblAlgn val="ctr"/>
        <c:lblOffset val="100"/>
        <c:noMultiLvlLbl val="0"/>
      </c:catAx>
      <c:valAx>
        <c:axId val="1310239423"/>
        <c:scaling>
          <c:orientation val="minMax"/>
          <c:max val="100"/>
        </c:scaling>
        <c:delete val="1"/>
        <c:axPos val="b"/>
        <c:numFmt formatCode="0.0" sourceLinked="1"/>
        <c:majorTickMark val="none"/>
        <c:minorTickMark val="none"/>
        <c:tickLblPos val="nextTo"/>
        <c:crossAx val="1310240383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4806224917166009E-2"/>
          <c:y val="0.86331747042916129"/>
          <c:w val="0.91376048448542713"/>
          <c:h val="6.46113650742889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A18+ </a:t>
            </a:r>
          </a:p>
        </c:rich>
      </c:tx>
      <c:layout>
        <c:manualLayout>
          <c:xMode val="edge"/>
          <c:yMode val="edge"/>
          <c:x val="0.38615310478014697"/>
          <c:y val="7.09589210097931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Big Screen</c:v>
                </c:pt>
              </c:strCache>
            </c:strRef>
          </c:tx>
          <c:dPt>
            <c:idx val="0"/>
            <c:bubble3D val="0"/>
            <c:spPr>
              <a:solidFill>
                <a:srgbClr val="31BEC1"/>
              </a:solidFill>
              <a:ln>
                <a:solidFill>
                  <a:srgbClr val="31BEC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9AB-427B-8F3D-1338A2D310AE}"/>
              </c:ext>
            </c:extLst>
          </c:dPt>
          <c:dPt>
            <c:idx val="1"/>
            <c:bubble3D val="0"/>
            <c:spPr>
              <a:solidFill>
                <a:srgbClr val="EC008C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9AB-427B-8F3D-1338A2D310AE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9AB-427B-8F3D-1338A2D310AE}"/>
              </c:ext>
            </c:extLst>
          </c:dPt>
          <c:dLbls>
            <c:dLbl>
              <c:idx val="0"/>
              <c:layout>
                <c:manualLayout>
                  <c:x val="0.12231491781705825"/>
                  <c:y val="-0.25694376598304297"/>
                </c:manualLayout>
              </c:layout>
              <c:tx>
                <c:rich>
                  <a:bodyPr/>
                  <a:lstStyle/>
                  <a:p>
                    <a:fld id="{17EBCBCC-F27F-4C53-B0D0-ABB6E24A265F}" type="VALUE">
                      <a:rPr lang="en-US" smtClean="0"/>
                      <a:pPr/>
                      <a:t>[VALUE]</a:t>
                    </a:fld>
                    <a:endParaRPr lang="en-CA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9AB-427B-8F3D-1338A2D310AE}"/>
                </c:ext>
              </c:extLst>
            </c:dLbl>
            <c:dLbl>
              <c:idx val="1"/>
              <c:layout>
                <c:manualLayout>
                  <c:x val="7.9814954285867025E-3"/>
                  <c:y val="1.242988884879297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lt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F1C5B9E6-D949-4E3C-A48A-DB26D06DA29F}" type="VALUE">
                      <a:rPr lang="en-US" sz="1600" smtClean="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600"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[VALUE]</a:t>
                    </a:fld>
                    <a:endParaRPr lang="en-CA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CA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906110389890203"/>
                      <c:h val="7.067997262044761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9AB-427B-8F3D-1338A2D310A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75836E0-1A64-4079-AB49-52B6A15A84C0}" type="VALUE">
                      <a:rPr lang="en-US" smtClean="0"/>
                      <a:pPr/>
                      <a:t>[VALUE]</a:t>
                    </a:fld>
                    <a:endParaRPr lang="en-CA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9AB-427B-8F3D-1338A2D310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Linear TV</c:v>
                </c:pt>
                <c:pt idx="1">
                  <c:v>Streaming Platforms</c:v>
                </c:pt>
                <c:pt idx="2">
                  <c:v>YouTube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0.79988569912374985</c:v>
                </c:pt>
                <c:pt idx="1">
                  <c:v>0.13248282006342657</c:v>
                </c:pt>
                <c:pt idx="2">
                  <c:v>6.7000000000000004E-2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9AB-427B-8F3D-1338A2D310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600">
                <a:latin typeface="Verdana" panose="020B0604030504040204" pitchFamily="34" charset="0"/>
                <a:ea typeface="Verdana" panose="020B0604030504040204" pitchFamily="34" charset="0"/>
              </a:rPr>
              <a:t>A25-54 </a:t>
            </a:r>
          </a:p>
        </c:rich>
      </c:tx>
      <c:layout>
        <c:manualLayout>
          <c:xMode val="edge"/>
          <c:yMode val="edge"/>
          <c:x val="0.36690872249364503"/>
          <c:y val="3.32305059144644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Big Screen</c:v>
                </c:pt>
              </c:strCache>
            </c:strRef>
          </c:tx>
          <c:dPt>
            <c:idx val="0"/>
            <c:bubble3D val="0"/>
            <c:spPr>
              <a:solidFill>
                <a:srgbClr val="31BEC1"/>
              </a:solidFill>
              <a:ln>
                <a:solidFill>
                  <a:srgbClr val="31BEC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4D6-4CB8-8A12-0E74353C11A5}"/>
              </c:ext>
            </c:extLst>
          </c:dPt>
          <c:dPt>
            <c:idx val="1"/>
            <c:bubble3D val="0"/>
            <c:spPr>
              <a:solidFill>
                <a:srgbClr val="EC008C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4D6-4CB8-8A12-0E74353C11A5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4D6-4CB8-8A12-0E74353C11A5}"/>
              </c:ext>
            </c:extLst>
          </c:dPt>
          <c:dLbls>
            <c:dLbl>
              <c:idx val="0"/>
              <c:layout>
                <c:manualLayout>
                  <c:x val="2.4663678218622032E-2"/>
                  <c:y val="-0.14066891311959712"/>
                </c:manualLayout>
              </c:layout>
              <c:tx>
                <c:rich>
                  <a:bodyPr/>
                  <a:lstStyle/>
                  <a:p>
                    <a:fld id="{BC488804-7C31-4DA0-9D3A-11E2F164E165}" type="VALUE">
                      <a:rPr lang="en-US" smtClean="0"/>
                      <a:pPr/>
                      <a:t>[VALUE]</a:t>
                    </a:fld>
                    <a:endParaRPr lang="en-CA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4D6-4CB8-8A12-0E74353C11A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E743DCF-051F-42D9-893E-E5D1C5AD6B9E}" type="VALUE">
                      <a:rPr lang="en-US" smtClean="0"/>
                      <a:pPr/>
                      <a:t>[VALUE]</a:t>
                    </a:fld>
                    <a:endParaRPr lang="en-CA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4D6-4CB8-8A12-0E74353C11A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9D179BE-2A16-43D2-881C-BFE0B72B23CE}" type="VALUE">
                      <a:rPr lang="en-US" smtClean="0"/>
                      <a:pPr/>
                      <a:t>[VALUE]</a:t>
                    </a:fld>
                    <a:endParaRPr lang="en-CA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4D6-4CB8-8A12-0E74353C11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Linear TV</c:v>
                </c:pt>
                <c:pt idx="1">
                  <c:v>Streaming Services</c:v>
                </c:pt>
                <c:pt idx="2">
                  <c:v>YouTube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0.6390669388915351</c:v>
                </c:pt>
                <c:pt idx="1">
                  <c:v>0.24641394410057946</c:v>
                </c:pt>
                <c:pt idx="2">
                  <c:v>0.10941984154666518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4D6-4CB8-8A12-0E74353C11A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2.9714199864363197E-3"/>
          <c:y val="0.8854486800114939"/>
          <c:w val="0.9940568955247252"/>
          <c:h val="6.92370746169816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A18-34 </a:t>
            </a:r>
          </a:p>
        </c:rich>
      </c:tx>
      <c:layout>
        <c:manualLayout>
          <c:xMode val="edge"/>
          <c:yMode val="edge"/>
          <c:x val="0.36221635223471998"/>
          <c:y val="6.6586169659581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Big Screen</c:v>
                </c:pt>
              </c:strCache>
            </c:strRef>
          </c:tx>
          <c:dPt>
            <c:idx val="0"/>
            <c:bubble3D val="0"/>
            <c:spPr>
              <a:solidFill>
                <a:srgbClr val="31BEC1"/>
              </a:solidFill>
              <a:ln>
                <a:solidFill>
                  <a:srgbClr val="31BEC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3BF-4B23-B575-FE6F0B18F8B7}"/>
              </c:ext>
            </c:extLst>
          </c:dPt>
          <c:dPt>
            <c:idx val="1"/>
            <c:bubble3D val="0"/>
            <c:spPr>
              <a:solidFill>
                <a:srgbClr val="EC008C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3BF-4B23-B575-FE6F0B18F8B7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3BF-4B23-B575-FE6F0B18F8B7}"/>
              </c:ext>
            </c:extLst>
          </c:dPt>
          <c:dLbls>
            <c:dLbl>
              <c:idx val="0"/>
              <c:layout>
                <c:manualLayout>
                  <c:x val="1.4134841543147356E-2"/>
                  <c:y val="-9.1827377660428519E-2"/>
                </c:manualLayout>
              </c:layout>
              <c:tx>
                <c:rich>
                  <a:bodyPr/>
                  <a:lstStyle/>
                  <a:p>
                    <a:fld id="{CFDF9881-0161-4EF5-B8C3-AAF60A51CDB4}" type="VALUE">
                      <a:rPr lang="en-US" smtClean="0"/>
                      <a:pPr/>
                      <a:t>[VALUE]</a:t>
                    </a:fld>
                    <a:endParaRPr lang="en-CA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3BF-4B23-B575-FE6F0B18F8B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A279458-C697-460A-B9FA-25681C14A36F}" type="VALUE">
                      <a:rPr lang="en-US" smtClean="0"/>
                      <a:pPr/>
                      <a:t>[VALUE]</a:t>
                    </a:fld>
                    <a:endParaRPr lang="en-CA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3BF-4B23-B575-FE6F0B18F8B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006AD72-BB5A-437E-9E2E-44267AF3CD84}" type="VALUE">
                      <a:rPr lang="en-US" smtClean="0"/>
                      <a:pPr/>
                      <a:t>[VALUE]</a:t>
                    </a:fld>
                    <a:endParaRPr lang="en-CA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3BF-4B23-B575-FE6F0B18F8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Linear TV</c:v>
                </c:pt>
                <c:pt idx="1">
                  <c:v>Streaming Platforms</c:v>
                </c:pt>
                <c:pt idx="2">
                  <c:v>YouTube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0.59730280256018797</c:v>
                </c:pt>
                <c:pt idx="1">
                  <c:v>0.27525635140279492</c:v>
                </c:pt>
                <c:pt idx="2">
                  <c:v>0.11866618000914918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3BF-4B23-B575-FE6F0B18F8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927719347223044E-2"/>
          <c:y val="0.25781776989370586"/>
          <c:w val="0.94307225626205182"/>
          <c:h val="0.637408716047498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ADULTS 18+</c:v>
                </c:pt>
              </c:strCache>
            </c:strRef>
          </c:tx>
          <c:spPr>
            <a:blipFill>
              <a:blip xmlns:r="http://schemas.openxmlformats.org/officeDocument/2006/relationships" r:embed="rId3"/>
              <a:stretch>
                <a:fillRect/>
              </a:stretch>
            </a:blip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BC8-4D53-BCDF-CE4F7666A739}"/>
              </c:ext>
            </c:extLst>
          </c:dPt>
          <c:dPt>
            <c:idx val="1"/>
            <c:invertIfNegative val="0"/>
            <c:bubble3D val="0"/>
            <c:spPr>
              <a:solidFill>
                <a:srgbClr val="F7EC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BC8-4D53-BCDF-CE4F7666A739}"/>
              </c:ext>
            </c:extLst>
          </c:dPt>
          <c:dPt>
            <c:idx val="2"/>
            <c:invertIfNegative val="0"/>
            <c:bubble3D val="0"/>
            <c:spPr>
              <a:solidFill>
                <a:srgbClr val="56565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BC8-4D53-BCDF-CE4F7666A739}"/>
              </c:ext>
            </c:extLst>
          </c:dPt>
          <c:dPt>
            <c:idx val="3"/>
            <c:invertIfNegative val="0"/>
            <c:bubble3D val="0"/>
            <c:spPr>
              <a:solidFill>
                <a:srgbClr val="56565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BC8-4D53-BCDF-CE4F7666A739}"/>
              </c:ext>
            </c:extLst>
          </c:dPt>
          <c:dPt>
            <c:idx val="4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BC8-4D53-BCDF-CE4F7666A739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Total TV</c:v>
                </c:pt>
                <c:pt idx="1">
                  <c:v>YouTube</c:v>
                </c:pt>
                <c:pt idx="2">
                  <c:v>Prime Video</c:v>
                </c:pt>
                <c:pt idx="3">
                  <c:v>Netflix</c:v>
                </c:pt>
                <c:pt idx="4">
                  <c:v>Disney+</c:v>
                </c:pt>
                <c:pt idx="5">
                  <c:v>Crave (OTT only)</c:v>
                </c:pt>
              </c:strCache>
            </c:strRef>
          </c:cat>
          <c:val>
            <c:numRef>
              <c:f>Sheet1!$B$2:$B$7</c:f>
              <c:numCache>
                <c:formatCode>0.00;\-0.00</c:formatCode>
                <c:ptCount val="6"/>
                <c:pt idx="0">
                  <c:v>26.5</c:v>
                </c:pt>
                <c:pt idx="1">
                  <c:v>2.7</c:v>
                </c:pt>
                <c:pt idx="2">
                  <c:v>0.8</c:v>
                </c:pt>
                <c:pt idx="3">
                  <c:v>1</c:v>
                </c:pt>
                <c:pt idx="4">
                  <c:v>0.2</c:v>
                </c:pt>
                <c:pt idx="5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BC8-4D53-BCDF-CE4F7666A73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9"/>
        <c:overlap val="-27"/>
        <c:axId val="427292264"/>
        <c:axId val="427293576"/>
      </c:barChart>
      <c:catAx>
        <c:axId val="427292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n-US"/>
          </a:p>
        </c:txPr>
        <c:crossAx val="427293576"/>
        <c:crosses val="autoZero"/>
        <c:auto val="1"/>
        <c:lblAlgn val="ctr"/>
        <c:lblOffset val="100"/>
        <c:tickLblSkip val="1"/>
        <c:noMultiLvlLbl val="0"/>
      </c:catAx>
      <c:valAx>
        <c:axId val="427293576"/>
        <c:scaling>
          <c:orientation val="minMax"/>
        </c:scaling>
        <c:delete val="0"/>
        <c:axPos val="l"/>
        <c:numFmt formatCode="0.00;\-0.00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729226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5">
    <c:autoUpdate val="0"/>
  </c:externalData>
  <c:userShapes r:id="rId6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961848566068994"/>
          <c:y val="0.23982696676911064"/>
          <c:w val="0.94307225626205182"/>
          <c:h val="0.6374087160474987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ADULTS 18+</c:v>
                </c:pt>
              </c:strCache>
            </c:strRef>
          </c:tx>
          <c:spPr>
            <a:blipFill>
              <a:blip xmlns:r="http://schemas.openxmlformats.org/officeDocument/2006/relationships" r:embed="rId3"/>
              <a:stretch>
                <a:fillRect/>
              </a:stretch>
            </a:blipFill>
          </c:spPr>
          <c:dPt>
            <c:idx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CAD-E44C-AC4C-7744EF9E519A}"/>
              </c:ext>
            </c:extLst>
          </c:dPt>
          <c:dPt>
            <c:idx val="1"/>
            <c:bubble3D val="0"/>
            <c:spPr>
              <a:solidFill>
                <a:srgbClr val="F7EC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CAD-E44C-AC4C-7744EF9E519A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724-4A5B-AA05-843B4601365A}"/>
              </c:ext>
            </c:extLst>
          </c:dPt>
          <c:dPt>
            <c:idx val="3"/>
            <c:bubble3D val="0"/>
            <c:spPr>
              <a:solidFill>
                <a:srgbClr val="EC008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1E4D-4155-8526-C468CCD85312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747F-4A82-A1B7-F624A944204E}"/>
              </c:ext>
            </c:extLst>
          </c:dPt>
          <c:dPt>
            <c:idx val="5"/>
            <c:bubble3D val="0"/>
            <c:spPr>
              <a:solidFill>
                <a:srgbClr val="BCEDE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BDDE-49C6-8E02-21671116FA29}"/>
              </c:ext>
            </c:extLst>
          </c:dPt>
          <c:dLbls>
            <c:dLbl>
              <c:idx val="0"/>
              <c:layout>
                <c:manualLayout>
                  <c:x val="5.1158244130900567E-2"/>
                  <c:y val="-0.52357466996071311"/>
                </c:manualLayout>
              </c:layout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47106"/>
                        <a:gd name="adj2" fmla="val 127482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CCAD-E44C-AC4C-7744EF9E519A}"/>
                </c:ext>
              </c:extLst>
            </c:dLbl>
            <c:dLbl>
              <c:idx val="2"/>
              <c:layout>
                <c:manualLayout>
                  <c:x val="-4.8722137267524432E-3"/>
                  <c:y val="-2.5791855663089315E-3"/>
                </c:manualLayout>
              </c:layout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62536"/>
                        <a:gd name="adj2" fmla="val 98446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4-3724-4A5B-AA05-843B4601365A}"/>
                </c:ext>
              </c:extLst>
            </c:dLbl>
            <c:dLbl>
              <c:idx val="3"/>
              <c:layout>
                <c:manualLayout>
                  <c:x val="-7.9426674717967879E-3"/>
                  <c:y val="2.3557915408782347E-5"/>
                </c:manualLayout>
              </c:layout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25527"/>
                        <a:gd name="adj2" fmla="val 87073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6-1E4D-4155-8526-C468CCD85312}"/>
                </c:ext>
              </c:extLst>
            </c:dLbl>
            <c:dLbl>
              <c:idx val="5"/>
              <c:layout>
                <c:manualLayout>
                  <c:x val="2.3143015202074107E-2"/>
                  <c:y val="-2.3642261240412551E-1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DDE-49C6-8E02-21671116FA29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Sheet1!$A$2:$A$7</c:f>
              <c:strCache>
                <c:ptCount val="6"/>
                <c:pt idx="0">
                  <c:v>Total TV</c:v>
                </c:pt>
                <c:pt idx="1">
                  <c:v>YouTube</c:v>
                </c:pt>
                <c:pt idx="2">
                  <c:v>Netflix</c:v>
                </c:pt>
                <c:pt idx="3">
                  <c:v>Prime Video</c:v>
                </c:pt>
                <c:pt idx="4">
                  <c:v>Disney +</c:v>
                </c:pt>
                <c:pt idx="5">
                  <c:v>Other Streaming Services</c:v>
                </c:pt>
              </c:strCache>
            </c:strRef>
          </c:cat>
          <c:val>
            <c:numRef>
              <c:f>Sheet1!$B$2:$B$7</c:f>
              <c:numCache>
                <c:formatCode>0.00;\-0.00</c:formatCode>
                <c:ptCount val="6"/>
                <c:pt idx="0">
                  <c:v>26.5</c:v>
                </c:pt>
                <c:pt idx="1">
                  <c:v>2.7</c:v>
                </c:pt>
                <c:pt idx="2">
                  <c:v>1</c:v>
                </c:pt>
                <c:pt idx="3">
                  <c:v>0.8</c:v>
                </c:pt>
                <c:pt idx="4">
                  <c:v>0.2</c:v>
                </c:pt>
                <c:pt idx="5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AD-E44C-AC4C-7744EF9E51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350433037032348"/>
          <c:y val="0.34890131878577363"/>
          <c:w val="0.15955607994727269"/>
          <c:h val="0.348369782099436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5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782785821059068E-2"/>
          <c:y val="4.4027838213184851E-2"/>
          <c:w val="0.92878778107072646"/>
          <c:h val="0.760597620046431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TV</c:v>
                </c:pt>
              </c:strCache>
            </c:strRef>
          </c:tx>
          <c:spPr>
            <a:solidFill>
              <a:srgbClr val="31BEC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mmm\-yy</c:formatCode>
                <c:ptCount val="9"/>
                <c:pt idx="0">
                  <c:v>45536</c:v>
                </c:pt>
                <c:pt idx="1">
                  <c:v>45566</c:v>
                </c:pt>
                <c:pt idx="2">
                  <c:v>45597</c:v>
                </c:pt>
                <c:pt idx="3">
                  <c:v>45627</c:v>
                </c:pt>
                <c:pt idx="4">
                  <c:v>45658</c:v>
                </c:pt>
                <c:pt idx="5">
                  <c:v>45689</c:v>
                </c:pt>
                <c:pt idx="6">
                  <c:v>45717</c:v>
                </c:pt>
                <c:pt idx="7">
                  <c:v>45748</c:v>
                </c:pt>
                <c:pt idx="8">
                  <c:v>45778</c:v>
                </c:pt>
              </c:numCache>
            </c:numRef>
          </c:cat>
          <c:val>
            <c:numRef>
              <c:f>Sheet1!$B$2:$B$10</c:f>
              <c:numCache>
                <c:formatCode>0.0</c:formatCode>
                <c:ptCount val="9"/>
                <c:pt idx="0">
                  <c:v>15</c:v>
                </c:pt>
                <c:pt idx="1">
                  <c:v>15.7</c:v>
                </c:pt>
                <c:pt idx="2">
                  <c:v>15.9</c:v>
                </c:pt>
                <c:pt idx="3">
                  <c:v>15.7</c:v>
                </c:pt>
                <c:pt idx="4">
                  <c:v>16.399999999999999</c:v>
                </c:pt>
                <c:pt idx="5">
                  <c:v>16.3</c:v>
                </c:pt>
                <c:pt idx="6">
                  <c:v>15.5</c:v>
                </c:pt>
                <c:pt idx="7">
                  <c:v>15.5</c:v>
                </c:pt>
                <c:pt idx="8">
                  <c:v>15.6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3C-43BF-BE49-2A976154102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Streamers</c:v>
                </c:pt>
              </c:strCache>
            </c:strRef>
          </c:tx>
          <c:spPr>
            <a:solidFill>
              <a:srgbClr val="EC008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mmm\-yy</c:formatCode>
                <c:ptCount val="9"/>
                <c:pt idx="0">
                  <c:v>45536</c:v>
                </c:pt>
                <c:pt idx="1">
                  <c:v>45566</c:v>
                </c:pt>
                <c:pt idx="2">
                  <c:v>45597</c:v>
                </c:pt>
                <c:pt idx="3">
                  <c:v>45627</c:v>
                </c:pt>
                <c:pt idx="4">
                  <c:v>45658</c:v>
                </c:pt>
                <c:pt idx="5">
                  <c:v>45689</c:v>
                </c:pt>
                <c:pt idx="6">
                  <c:v>45717</c:v>
                </c:pt>
                <c:pt idx="7">
                  <c:v>45748</c:v>
                </c:pt>
                <c:pt idx="8">
                  <c:v>45778</c:v>
                </c:pt>
              </c:numCache>
            </c:numRef>
          </c:cat>
          <c:val>
            <c:numRef>
              <c:f>Sheet1!$C$2:$C$10</c:f>
              <c:numCache>
                <c:formatCode>0.0</c:formatCode>
                <c:ptCount val="9"/>
                <c:pt idx="0">
                  <c:v>3.9</c:v>
                </c:pt>
                <c:pt idx="1">
                  <c:v>3.8</c:v>
                </c:pt>
                <c:pt idx="2">
                  <c:v>4.2</c:v>
                </c:pt>
                <c:pt idx="3">
                  <c:v>4.3</c:v>
                </c:pt>
                <c:pt idx="4">
                  <c:v>3.9</c:v>
                </c:pt>
                <c:pt idx="5">
                  <c:v>3.8</c:v>
                </c:pt>
                <c:pt idx="6">
                  <c:v>3.8</c:v>
                </c:pt>
                <c:pt idx="7">
                  <c:v>3.2</c:v>
                </c:pt>
                <c:pt idx="8">
                  <c:v>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3C-43BF-BE49-2A976154102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YouTube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invertIfNegative val="0"/>
          <c:dLbls>
            <c:dLbl>
              <c:idx val="7"/>
              <c:layout>
                <c:manualLayout>
                  <c:x val="2.858866216428898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B92-41DC-A242-D1402F2553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mmm\-yy</c:formatCode>
                <c:ptCount val="9"/>
                <c:pt idx="0">
                  <c:v>45536</c:v>
                </c:pt>
                <c:pt idx="1">
                  <c:v>45566</c:v>
                </c:pt>
                <c:pt idx="2">
                  <c:v>45597</c:v>
                </c:pt>
                <c:pt idx="3">
                  <c:v>45627</c:v>
                </c:pt>
                <c:pt idx="4">
                  <c:v>45658</c:v>
                </c:pt>
                <c:pt idx="5">
                  <c:v>45689</c:v>
                </c:pt>
                <c:pt idx="6">
                  <c:v>45717</c:v>
                </c:pt>
                <c:pt idx="7">
                  <c:v>45748</c:v>
                </c:pt>
                <c:pt idx="8">
                  <c:v>45778</c:v>
                </c:pt>
              </c:numCache>
            </c:numRef>
          </c:cat>
          <c:val>
            <c:numRef>
              <c:f>Sheet1!$D$2:$D$10</c:f>
              <c:numCache>
                <c:formatCode>0.0</c:formatCode>
                <c:ptCount val="9"/>
                <c:pt idx="0">
                  <c:v>3.7</c:v>
                </c:pt>
                <c:pt idx="1">
                  <c:v>3.4</c:v>
                </c:pt>
                <c:pt idx="2">
                  <c:v>3.2</c:v>
                </c:pt>
                <c:pt idx="3">
                  <c:v>3.1</c:v>
                </c:pt>
                <c:pt idx="4">
                  <c:v>3.2</c:v>
                </c:pt>
                <c:pt idx="5">
                  <c:v>3</c:v>
                </c:pt>
                <c:pt idx="6">
                  <c:v>2.8</c:v>
                </c:pt>
                <c:pt idx="7">
                  <c:v>2.9</c:v>
                </c:pt>
                <c:pt idx="8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13C-43BF-BE49-2A97615410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938975"/>
        <c:axId val="61939455"/>
      </c:barChart>
      <c:dateAx>
        <c:axId val="61938975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US"/>
          </a:p>
        </c:txPr>
        <c:crossAx val="61939455"/>
        <c:crosses val="autoZero"/>
        <c:auto val="1"/>
        <c:lblOffset val="100"/>
        <c:baseTimeUnit val="months"/>
      </c:dateAx>
      <c:valAx>
        <c:axId val="61939455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US"/>
          </a:p>
        </c:txPr>
        <c:crossAx val="619389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61626824742866"/>
          <c:y val="0.16237145203626197"/>
          <c:w val="0.76432240328056311"/>
          <c:h val="0.83762854796373809"/>
        </c:manualLayout>
      </c:layout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9"/>
        <c:axId val="427292264"/>
        <c:axId val="427293576"/>
      </c:barChart>
      <c:catAx>
        <c:axId val="4272922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n-US"/>
          </a:p>
        </c:txPr>
        <c:crossAx val="427293576"/>
        <c:crosses val="autoZero"/>
        <c:auto val="1"/>
        <c:lblAlgn val="ctr"/>
        <c:lblOffset val="100"/>
        <c:tickLblSkip val="1"/>
        <c:noMultiLvlLbl val="0"/>
      </c:catAx>
      <c:valAx>
        <c:axId val="427293576"/>
        <c:scaling>
          <c:orientation val="minMax"/>
        </c:scaling>
        <c:delete val="0"/>
        <c:axPos val="t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7292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TV</c:v>
                </c:pt>
              </c:strCache>
            </c:strRef>
          </c:tx>
          <c:spPr>
            <a:solidFill>
              <a:srgbClr val="31BEC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mmm\-yy</c:formatCode>
                <c:ptCount val="9"/>
                <c:pt idx="0">
                  <c:v>45536</c:v>
                </c:pt>
                <c:pt idx="1">
                  <c:v>45566</c:v>
                </c:pt>
                <c:pt idx="2">
                  <c:v>45597</c:v>
                </c:pt>
                <c:pt idx="3">
                  <c:v>45627</c:v>
                </c:pt>
                <c:pt idx="4">
                  <c:v>45658</c:v>
                </c:pt>
                <c:pt idx="5">
                  <c:v>45689</c:v>
                </c:pt>
                <c:pt idx="6">
                  <c:v>45717</c:v>
                </c:pt>
                <c:pt idx="7">
                  <c:v>45748</c:v>
                </c:pt>
                <c:pt idx="8">
                  <c:v>45778</c:v>
                </c:pt>
              </c:numCache>
            </c:numRef>
          </c:cat>
          <c:val>
            <c:numRef>
              <c:f>Sheet1!$B$2:$B$10</c:f>
              <c:numCache>
                <c:formatCode>0.0</c:formatCode>
                <c:ptCount val="9"/>
                <c:pt idx="0">
                  <c:v>6.2</c:v>
                </c:pt>
                <c:pt idx="1">
                  <c:v>6.2</c:v>
                </c:pt>
                <c:pt idx="2">
                  <c:v>6</c:v>
                </c:pt>
                <c:pt idx="3">
                  <c:v>6.5</c:v>
                </c:pt>
                <c:pt idx="4">
                  <c:v>7</c:v>
                </c:pt>
                <c:pt idx="5">
                  <c:v>6.2</c:v>
                </c:pt>
                <c:pt idx="6">
                  <c:v>5.3</c:v>
                </c:pt>
                <c:pt idx="7">
                  <c:v>5.3</c:v>
                </c:pt>
                <c:pt idx="8">
                  <c:v>5.0999999999999996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C4-3045-8E23-16A4743C03C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Streamers</c:v>
                </c:pt>
              </c:strCache>
            </c:strRef>
          </c:tx>
          <c:spPr>
            <a:solidFill>
              <a:srgbClr val="EC008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mmm\-yy</c:formatCode>
                <c:ptCount val="9"/>
                <c:pt idx="0">
                  <c:v>45536</c:v>
                </c:pt>
                <c:pt idx="1">
                  <c:v>45566</c:v>
                </c:pt>
                <c:pt idx="2">
                  <c:v>45597</c:v>
                </c:pt>
                <c:pt idx="3">
                  <c:v>45627</c:v>
                </c:pt>
                <c:pt idx="4">
                  <c:v>45658</c:v>
                </c:pt>
                <c:pt idx="5">
                  <c:v>45689</c:v>
                </c:pt>
                <c:pt idx="6">
                  <c:v>45717</c:v>
                </c:pt>
                <c:pt idx="7">
                  <c:v>45748</c:v>
                </c:pt>
                <c:pt idx="8">
                  <c:v>45778</c:v>
                </c:pt>
              </c:numCache>
            </c:numRef>
          </c:cat>
          <c:val>
            <c:numRef>
              <c:f>Sheet1!$C$2:$C$10</c:f>
              <c:numCache>
                <c:formatCode>0.0</c:formatCode>
                <c:ptCount val="9"/>
                <c:pt idx="0">
                  <c:v>4.3</c:v>
                </c:pt>
                <c:pt idx="1">
                  <c:v>4.9000000000000004</c:v>
                </c:pt>
                <c:pt idx="2">
                  <c:v>5.3</c:v>
                </c:pt>
                <c:pt idx="3">
                  <c:v>5.3</c:v>
                </c:pt>
                <c:pt idx="4">
                  <c:v>4.4000000000000004</c:v>
                </c:pt>
                <c:pt idx="5">
                  <c:v>4.2</c:v>
                </c:pt>
                <c:pt idx="6">
                  <c:v>4.4000000000000004</c:v>
                </c:pt>
                <c:pt idx="7">
                  <c:v>3.2</c:v>
                </c:pt>
                <c:pt idx="8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C4-3045-8E23-16A4743C03C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YouTube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mmm\-yy</c:formatCode>
                <c:ptCount val="9"/>
                <c:pt idx="0">
                  <c:v>45536</c:v>
                </c:pt>
                <c:pt idx="1">
                  <c:v>45566</c:v>
                </c:pt>
                <c:pt idx="2">
                  <c:v>45597</c:v>
                </c:pt>
                <c:pt idx="3">
                  <c:v>45627</c:v>
                </c:pt>
                <c:pt idx="4">
                  <c:v>45658</c:v>
                </c:pt>
                <c:pt idx="5">
                  <c:v>45689</c:v>
                </c:pt>
                <c:pt idx="6">
                  <c:v>45717</c:v>
                </c:pt>
                <c:pt idx="7">
                  <c:v>45748</c:v>
                </c:pt>
                <c:pt idx="8">
                  <c:v>45778</c:v>
                </c:pt>
              </c:numCache>
            </c:numRef>
          </c:cat>
          <c:val>
            <c:numRef>
              <c:f>Sheet1!$D$2:$D$10</c:f>
              <c:numCache>
                <c:formatCode>0.0</c:formatCode>
                <c:ptCount val="9"/>
                <c:pt idx="0">
                  <c:v>6.2</c:v>
                </c:pt>
                <c:pt idx="1">
                  <c:v>5</c:v>
                </c:pt>
                <c:pt idx="2">
                  <c:v>4.5999999999999996</c:v>
                </c:pt>
                <c:pt idx="3">
                  <c:v>4.0999999999999996</c:v>
                </c:pt>
                <c:pt idx="4">
                  <c:v>3.9</c:v>
                </c:pt>
                <c:pt idx="5">
                  <c:v>3.5</c:v>
                </c:pt>
                <c:pt idx="6">
                  <c:v>3.5</c:v>
                </c:pt>
                <c:pt idx="7">
                  <c:v>3.6</c:v>
                </c:pt>
                <c:pt idx="8">
                  <c:v>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C4-3045-8E23-16A4743C03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938975"/>
        <c:axId val="61939455"/>
      </c:barChart>
      <c:dateAx>
        <c:axId val="61938975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US"/>
          </a:p>
        </c:txPr>
        <c:crossAx val="61939455"/>
        <c:crosses val="autoZero"/>
        <c:auto val="1"/>
        <c:lblOffset val="100"/>
        <c:baseTimeUnit val="months"/>
      </c:dateAx>
      <c:valAx>
        <c:axId val="61939455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US"/>
          </a:p>
        </c:txPr>
        <c:crossAx val="619389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31BEC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18B-4FD7-B419-871D0C975123}"/>
              </c:ext>
            </c:extLst>
          </c:dPt>
          <c:dPt>
            <c:idx val="1"/>
            <c:bubble3D val="0"/>
            <c:spPr>
              <a:solidFill>
                <a:srgbClr val="EC008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18B-4FD7-B419-871D0C975123}"/>
              </c:ext>
            </c:extLst>
          </c:dPt>
          <c:dPt>
            <c:idx val="2"/>
            <c:bubble3D val="0"/>
            <c:spPr>
              <a:solidFill>
                <a:srgbClr val="E7E6E6">
                  <a:lumMod val="5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18B-4FD7-B419-871D0C975123}"/>
              </c:ext>
            </c:extLst>
          </c:dPt>
          <c:dLbls>
            <c:dLbl>
              <c:idx val="0"/>
              <c:layout>
                <c:manualLayout>
                  <c:x val="-0.23897019208079431"/>
                  <c:y val="-4.2517431303614628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8299969449145"/>
                      <c:h val="0.1787233113345886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18B-4FD7-B419-871D0C975123}"/>
                </c:ext>
              </c:extLst>
            </c:dLbl>
            <c:dLbl>
              <c:idx val="1"/>
              <c:layout>
                <c:manualLayout>
                  <c:x val="0.20234824867656112"/>
                  <c:y val="-0.12460673534485518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18B-4FD7-B419-871D0C975123}"/>
                </c:ext>
              </c:extLst>
            </c:dLbl>
            <c:dLbl>
              <c:idx val="2"/>
              <c:layout>
                <c:manualLayout>
                  <c:x val="0.11827298655934991"/>
                  <c:y val="0.1241209600612762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18B-4FD7-B419-871D0C975123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Ontario!$E$16:$E$18</c:f>
              <c:strCache>
                <c:ptCount val="3"/>
                <c:pt idx="0">
                  <c:v>Broadcast/Cable </c:v>
                </c:pt>
                <c:pt idx="1">
                  <c:v>Streaming</c:v>
                </c:pt>
                <c:pt idx="2">
                  <c:v>Yotube </c:v>
                </c:pt>
              </c:strCache>
            </c:strRef>
          </c:cat>
          <c:val>
            <c:numRef>
              <c:f>Ontario!$H$16:$H$18</c:f>
              <c:numCache>
                <c:formatCode>0.0%</c:formatCode>
                <c:ptCount val="3"/>
                <c:pt idx="0">
                  <c:v>0.442</c:v>
                </c:pt>
                <c:pt idx="1">
                  <c:v>0.32299999999999995</c:v>
                </c:pt>
                <c:pt idx="2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18B-4FD7-B419-871D0C975123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13841855065659681"/>
          <c:y val="0.90060923476955068"/>
          <c:w val="0.72316265211009256"/>
          <c:h val="8.23248009110806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361271467968069"/>
          <c:y val="4.0374158919856858E-2"/>
          <c:w val="0.61820732239710141"/>
          <c:h val="0.8352913499881796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31BEC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16-4405-A445-5D60E09A6D16}"/>
              </c:ext>
            </c:extLst>
          </c:dPt>
          <c:dPt>
            <c:idx val="1"/>
            <c:bubble3D val="0"/>
            <c:spPr>
              <a:solidFill>
                <a:srgbClr val="EC008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B16-4405-A445-5D60E09A6D16}"/>
              </c:ext>
            </c:extLst>
          </c:dPt>
          <c:dPt>
            <c:idx val="2"/>
            <c:bubble3D val="0"/>
            <c:spPr>
              <a:solidFill>
                <a:srgbClr val="E7E6E6">
                  <a:lumMod val="5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16-4405-A445-5D60E09A6D16}"/>
              </c:ext>
            </c:extLst>
          </c:dPt>
          <c:dLbls>
            <c:dLbl>
              <c:idx val="0"/>
              <c:layout>
                <c:manualLayout>
                  <c:x val="-0.20790470107889886"/>
                  <c:y val="-0.3794608007413709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178452944858817"/>
                      <c:h val="0.175825399752656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16-4405-A445-5D60E09A6D16}"/>
                </c:ext>
              </c:extLst>
            </c:dLbl>
            <c:dLbl>
              <c:idx val="1"/>
              <c:layout>
                <c:manualLayout>
                  <c:x val="0.21130347290334514"/>
                  <c:y val="6.1460215100672691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16-4405-A445-5D60E09A6D16}"/>
                </c:ext>
              </c:extLst>
            </c:dLbl>
            <c:dLbl>
              <c:idx val="2"/>
              <c:layout>
                <c:manualLayout>
                  <c:x val="8.4552765169083222E-2"/>
                  <c:y val="9.6724906849418299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B16-4405-A445-5D60E09A6D16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Ontario!$E$24:$E$26</c:f>
              <c:strCache>
                <c:ptCount val="3"/>
                <c:pt idx="0">
                  <c:v>Total Broadcaster</c:v>
                </c:pt>
                <c:pt idx="1">
                  <c:v>Streaming</c:v>
                </c:pt>
                <c:pt idx="2">
                  <c:v>Video-sharing</c:v>
                </c:pt>
              </c:strCache>
            </c:strRef>
          </c:cat>
          <c:val>
            <c:numRef>
              <c:f>Ontario!$H$24:$H$26</c:f>
              <c:numCache>
                <c:formatCode>0.0%</c:formatCode>
                <c:ptCount val="3"/>
                <c:pt idx="0">
                  <c:v>0.71193866374589265</c:v>
                </c:pt>
                <c:pt idx="1">
                  <c:v>0.18948521358159914</c:v>
                </c:pt>
                <c:pt idx="2">
                  <c:v>9.8576122672508218E-2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16-4405-A445-5D60E09A6D1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0165218250800247E-2"/>
          <c:y val="0.88719674420787464"/>
          <c:w val="0.79391994809526356"/>
          <c:h val="7.08301357747808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31BEC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212-4EC7-8DCC-A70941BED686}"/>
              </c:ext>
            </c:extLst>
          </c:dPt>
          <c:dPt>
            <c:idx val="1"/>
            <c:bubble3D val="0"/>
            <c:spPr>
              <a:solidFill>
                <a:srgbClr val="EC008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212-4EC7-8DCC-A70941BED686}"/>
              </c:ext>
            </c:extLst>
          </c:dPt>
          <c:dPt>
            <c:idx val="2"/>
            <c:bubble3D val="0"/>
            <c:spPr>
              <a:solidFill>
                <a:srgbClr val="E7E6E6">
                  <a:lumMod val="5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212-4EC7-8DCC-A70941BED686}"/>
              </c:ext>
            </c:extLst>
          </c:dPt>
          <c:dLbls>
            <c:dLbl>
              <c:idx val="0"/>
              <c:layout>
                <c:manualLayout>
                  <c:x val="-0.1712019950883116"/>
                  <c:y val="-0.47289131341493967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328376025486045"/>
                      <c:h val="0.175825399752656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12-4EC7-8DCC-A70941BED686}"/>
                </c:ext>
              </c:extLst>
            </c:dLbl>
            <c:dLbl>
              <c:idx val="1"/>
              <c:layout>
                <c:manualLayout>
                  <c:x val="0.15839181486634782"/>
                  <c:y val="0.11645425623961826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12-4EC7-8DCC-A70941BED686}"/>
                </c:ext>
              </c:extLst>
            </c:dLbl>
            <c:dLbl>
              <c:idx val="2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B212-4EC7-8DCC-A70941BED686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Ontario!$E$46:$E$48</c:f>
              <c:strCache>
                <c:ptCount val="3"/>
                <c:pt idx="0">
                  <c:v>Linear TV</c:v>
                </c:pt>
                <c:pt idx="1">
                  <c:v>Streaming</c:v>
                </c:pt>
                <c:pt idx="2">
                  <c:v>YouTube</c:v>
                </c:pt>
              </c:strCache>
            </c:strRef>
          </c:cat>
          <c:val>
            <c:numRef>
              <c:f>Ontario!$H$46:$H$48</c:f>
              <c:numCache>
                <c:formatCode>0%</c:formatCode>
                <c:ptCount val="3"/>
                <c:pt idx="0">
                  <c:v>0.79578270198696133</c:v>
                </c:pt>
                <c:pt idx="1">
                  <c:v>0.12828351537498153</c:v>
                </c:pt>
                <c:pt idx="2">
                  <c:v>7.5933782638057085E-2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212-4EC7-8DCC-A70941BED68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241422919692118"/>
          <c:y val="0.87283962368288681"/>
          <c:w val="0.62873413775537357"/>
          <c:h val="8.09899442980342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61626824742866"/>
          <c:y val="0.16237145203626197"/>
          <c:w val="0.76432240328056311"/>
          <c:h val="0.8376285479637380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ADULTS 18+</c:v>
                </c:pt>
              </c:strCache>
            </c:strRef>
          </c:tx>
          <c:spPr>
            <a:blipFill>
              <a:blip xmlns:r="http://schemas.openxmlformats.org/officeDocument/2006/relationships" r:embed="rId3"/>
              <a:stretch>
                <a:fillRect/>
              </a:stretch>
            </a:blip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31BEC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B07-470C-8452-B8FD12F79303}"/>
              </c:ext>
            </c:extLst>
          </c:dPt>
          <c:dPt>
            <c:idx val="5"/>
            <c:invertIfNegative val="0"/>
            <c:bubble3D val="0"/>
            <c:spPr>
              <a:solidFill>
                <a:srgbClr val="31BEC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B07-470C-8452-B8FD12F79303}"/>
              </c:ext>
            </c:extLst>
          </c:dPt>
          <c:dPt>
            <c:idx val="6"/>
            <c:invertIfNegative val="0"/>
            <c:bubble3D val="0"/>
            <c:spPr>
              <a:solidFill>
                <a:srgbClr val="EC008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B07-470C-8452-B8FD12F7930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Sheet1!$A$2:$A$17</c:f>
              <c:strCache>
                <c:ptCount val="16"/>
                <c:pt idx="0">
                  <c:v>Linear TV</c:v>
                </c:pt>
                <c:pt idx="1">
                  <c:v>YouTube</c:v>
                </c:pt>
                <c:pt idx="2">
                  <c:v>Prime Video Pure Play</c:v>
                </c:pt>
                <c:pt idx="3">
                  <c:v>Netflix</c:v>
                </c:pt>
                <c:pt idx="4">
                  <c:v>Disney PLUS Pure Play</c:v>
                </c:pt>
                <c:pt idx="5">
                  <c:v>BVOD</c:v>
                </c:pt>
                <c:pt idx="6">
                  <c:v>AppleTV PLUS</c:v>
                </c:pt>
                <c:pt idx="7">
                  <c:v>Crave Pure Play</c:v>
                </c:pt>
                <c:pt idx="8">
                  <c:v>TubiTV</c:v>
                </c:pt>
                <c:pt idx="9">
                  <c:v>Paramount Plus</c:v>
                </c:pt>
                <c:pt idx="10">
                  <c:v>Pluto TV</c:v>
                </c:pt>
                <c:pt idx="11">
                  <c:v>Discovery Channel+</c:v>
                </c:pt>
                <c:pt idx="12">
                  <c:v>FuboTV</c:v>
                </c:pt>
                <c:pt idx="13">
                  <c:v>DAZN</c:v>
                </c:pt>
                <c:pt idx="14">
                  <c:v>Roku Channel</c:v>
                </c:pt>
                <c:pt idx="15">
                  <c:v>Samsung TV Plus</c:v>
                </c:pt>
              </c:strCache>
            </c:strRef>
          </c:cat>
          <c:val>
            <c:numRef>
              <c:f>Sheet1!$B$2:$B$17</c:f>
              <c:numCache>
                <c:formatCode>0.0%</c:formatCode>
                <c:ptCount val="16"/>
                <c:pt idx="0">
                  <c:v>0.81700000000000006</c:v>
                </c:pt>
                <c:pt idx="1">
                  <c:v>0.505</c:v>
                </c:pt>
                <c:pt idx="2">
                  <c:v>0.46899999999999997</c:v>
                </c:pt>
                <c:pt idx="3">
                  <c:v>0.27899999999999997</c:v>
                </c:pt>
                <c:pt idx="4">
                  <c:v>0.10800000000000001</c:v>
                </c:pt>
                <c:pt idx="5">
                  <c:v>9.9000000000000005E-2</c:v>
                </c:pt>
                <c:pt idx="6">
                  <c:v>6.0999999999999999E-2</c:v>
                </c:pt>
                <c:pt idx="7">
                  <c:v>0.05</c:v>
                </c:pt>
                <c:pt idx="8">
                  <c:v>2.7000000000000003E-2</c:v>
                </c:pt>
                <c:pt idx="9">
                  <c:v>0.02</c:v>
                </c:pt>
                <c:pt idx="10">
                  <c:v>1.9E-2</c:v>
                </c:pt>
                <c:pt idx="11">
                  <c:v>1.3999999999999999E-2</c:v>
                </c:pt>
                <c:pt idx="12">
                  <c:v>6.0000000000000001E-3</c:v>
                </c:pt>
                <c:pt idx="13">
                  <c:v>6.0000000000000001E-3</c:v>
                </c:pt>
                <c:pt idx="14">
                  <c:v>6.0000000000000001E-3</c:v>
                </c:pt>
                <c:pt idx="15">
                  <c:v>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07-470C-8452-B8FD12F793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9"/>
        <c:axId val="427292264"/>
        <c:axId val="427293576"/>
      </c:barChart>
      <c:catAx>
        <c:axId val="4272922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n-US"/>
          </a:p>
        </c:txPr>
        <c:crossAx val="427293576"/>
        <c:crosses val="autoZero"/>
        <c:auto val="1"/>
        <c:lblAlgn val="ctr"/>
        <c:lblOffset val="100"/>
        <c:tickLblSkip val="1"/>
        <c:noMultiLvlLbl val="0"/>
      </c:catAx>
      <c:valAx>
        <c:axId val="427293576"/>
        <c:scaling>
          <c:orientation val="minMax"/>
        </c:scaling>
        <c:delete val="0"/>
        <c:axPos val="t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7292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443430891855283"/>
          <c:y val="0.24238256300373406"/>
          <c:w val="0.94307225626205182"/>
          <c:h val="0.6374087160474987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Adults 18+</c:v>
                </c:pt>
              </c:strCache>
            </c:strRef>
          </c:tx>
          <c:spPr>
            <a:blipFill>
              <a:blip xmlns:r="http://schemas.openxmlformats.org/officeDocument/2006/relationships" r:embed="rId3"/>
              <a:stretch>
                <a:fillRect/>
              </a:stretch>
            </a:blipFill>
          </c:spPr>
          <c:dPt>
            <c:idx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A3E-4A6D-9C62-47B2504AFD47}"/>
              </c:ext>
            </c:extLst>
          </c:dPt>
          <c:dPt>
            <c:idx val="1"/>
            <c:bubble3D val="0"/>
            <c:spPr>
              <a:solidFill>
                <a:srgbClr val="F7EC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A3E-4A6D-9C62-47B2504AFD47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A3E-4A6D-9C62-47B2504AFD47}"/>
              </c:ext>
            </c:extLst>
          </c:dPt>
          <c:dPt>
            <c:idx val="3"/>
            <c:bubble3D val="0"/>
            <c:spPr>
              <a:solidFill>
                <a:srgbClr val="EC008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A3E-4A6D-9C62-47B2504AFD47}"/>
              </c:ext>
            </c:extLst>
          </c:dPt>
          <c:dPt>
            <c:idx val="4"/>
            <c:bubble3D val="0"/>
            <c:spPr>
              <a:solidFill>
                <a:srgbClr val="BCEDE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A3E-4A6D-9C62-47B2504AFD47}"/>
              </c:ext>
            </c:extLst>
          </c:dPt>
          <c:dPt>
            <c:idx val="5"/>
            <c:bubble3D val="0"/>
            <c:spPr>
              <a:solidFill>
                <a:srgbClr val="7C7C7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A3E-4A6D-9C62-47B2504AFD47}"/>
              </c:ext>
            </c:extLst>
          </c:dPt>
          <c:dLbls>
            <c:dLbl>
              <c:idx val="0"/>
              <c:layout>
                <c:manualLayout>
                  <c:x val="1.3153306342471569E-3"/>
                  <c:y val="-0.43190429083017867"/>
                </c:manualLayout>
              </c:layout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70423"/>
                        <a:gd name="adj2" fmla="val 161750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9A3E-4A6D-9C62-47B2504AFD47}"/>
                </c:ext>
              </c:extLst>
            </c:dLbl>
            <c:dLbl>
              <c:idx val="4"/>
              <c:layout>
                <c:manualLayout>
                  <c:x val="1.249564102534881E-2"/>
                  <c:y val="-8.9446628035484681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1843015392371929E-2"/>
                      <c:h val="4.32260471510777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9A3E-4A6D-9C62-47B2504AFD47}"/>
                </c:ext>
              </c:extLst>
            </c:dLbl>
            <c:dLbl>
              <c:idx val="5"/>
              <c:layout>
                <c:manualLayout>
                  <c:x val="1.9729959513708799E-2"/>
                  <c:y val="-1.022258676521133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A3E-4A6D-9C62-47B2504AFD47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Sheet1!$A$2:$A$7</c:f>
              <c:strCache>
                <c:ptCount val="6"/>
                <c:pt idx="0">
                  <c:v>Total TV</c:v>
                </c:pt>
                <c:pt idx="1">
                  <c:v>YouTube</c:v>
                </c:pt>
                <c:pt idx="2">
                  <c:v>Netflix</c:v>
                </c:pt>
                <c:pt idx="3">
                  <c:v>Prime Video</c:v>
                </c:pt>
                <c:pt idx="4">
                  <c:v>Disney+</c:v>
                </c:pt>
                <c:pt idx="5">
                  <c:v>Other Streaming Services</c:v>
                </c:pt>
              </c:strCache>
            </c:strRef>
          </c:cat>
          <c:val>
            <c:numRef>
              <c:f>Sheet1!$B$2:$B$7</c:f>
              <c:numCache>
                <c:formatCode>0;\-0</c:formatCode>
                <c:ptCount val="6"/>
                <c:pt idx="0">
                  <c:v>15.8</c:v>
                </c:pt>
                <c:pt idx="1">
                  <c:v>3.1</c:v>
                </c:pt>
                <c:pt idx="2" formatCode="0.0;\-0.0">
                  <c:v>1.2</c:v>
                </c:pt>
                <c:pt idx="3" formatCode="0.0;\-0.0">
                  <c:v>1.6</c:v>
                </c:pt>
                <c:pt idx="4" formatCode="0.0;\-0.0">
                  <c:v>0.3</c:v>
                </c:pt>
                <c:pt idx="5" formatCode="0.0;\-0.0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A3E-4A6D-9C62-47B2504AFD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350433037032348"/>
          <c:y val="0.34890131878577363"/>
          <c:w val="0.23967936937654649"/>
          <c:h val="0.347145440418067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5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0.29659</cdr:x>
      <cdr:y>0.22027</cdr:y>
    </cdr:from>
    <cdr:to>
      <cdr:x>0.76103</cdr:x>
      <cdr:y>0.29237</cdr:y>
    </cdr:to>
    <cdr:sp macro="" textlink="">
      <cdr:nvSpPr>
        <cdr:cNvPr id="2" name="TextBox 2">
          <a:extLst xmlns:a="http://schemas.openxmlformats.org/drawingml/2006/main">
            <a:ext uri="{FF2B5EF4-FFF2-40B4-BE49-F238E27FC236}">
              <a16:creationId xmlns:a16="http://schemas.microsoft.com/office/drawing/2014/main" id="{C5C787E4-2965-4F64-A8DA-C2ED0492F4C5}"/>
            </a:ext>
          </a:extLst>
        </cdr:cNvPr>
        <cdr:cNvSpPr txBox="1"/>
      </cdr:nvSpPr>
      <cdr:spPr>
        <a:xfrm xmlns:a="http://schemas.openxmlformats.org/drawingml/2006/main">
          <a:off x="3371664" y="1034395"/>
          <a:ext cx="5279888" cy="33858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n-CA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ADULTS 18+  |  ONTARIO</a:t>
          </a:r>
        </a:p>
      </cdr:txBody>
    </cdr:sp>
  </cdr:relSizeAnchor>
  <cdr:relSizeAnchor xmlns:cdr="http://schemas.openxmlformats.org/drawingml/2006/chartDrawing">
    <cdr:from>
      <cdr:x>0.21779</cdr:x>
      <cdr:y>0.14498</cdr:y>
    </cdr:from>
    <cdr:to>
      <cdr:x>0.84469</cdr:x>
      <cdr:y>0.23018</cdr:y>
    </cdr:to>
    <cdr:sp macro="" textlink="">
      <cdr:nvSpPr>
        <cdr:cNvPr id="3" name="TextBox 22">
          <a:extLst xmlns:a="http://schemas.openxmlformats.org/drawingml/2006/main">
            <a:ext uri="{FF2B5EF4-FFF2-40B4-BE49-F238E27FC236}">
              <a16:creationId xmlns:a16="http://schemas.microsoft.com/office/drawing/2014/main" id="{6CA77800-5D66-0649-9012-9A8BA2E6C1A3}"/>
            </a:ext>
          </a:extLst>
        </cdr:cNvPr>
        <cdr:cNvSpPr txBox="1"/>
      </cdr:nvSpPr>
      <cdr:spPr>
        <a:xfrm xmlns:a="http://schemas.openxmlformats.org/drawingml/2006/main">
          <a:off x="2475899" y="680828"/>
          <a:ext cx="7126780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1" dirty="0">
              <a:solidFill>
                <a:srgbClr val="31BEC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AVERAGE WEEKLY HOURS</a:t>
          </a:r>
          <a:endParaRPr kumimoji="0" lang="en-CA" sz="2000" b="1" i="0" u="none" strike="noStrike" kern="1200" cap="none" spc="0" normalizeH="0" baseline="0" noProof="0" dirty="0">
            <a:ln>
              <a:noFill/>
            </a:ln>
            <a:solidFill>
              <a:srgbClr val="31BEC1"/>
            </a:solidFill>
            <a:effectLst/>
            <a:uLnTx/>
            <a:uFillTx/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0.22031</cdr:x>
      <cdr:y>0.16313</cdr:y>
    </cdr:from>
    <cdr:to>
      <cdr:x>0.84721</cdr:x>
      <cdr:y>0.24833</cdr:y>
    </cdr:to>
    <cdr:sp macro="" textlink="">
      <cdr:nvSpPr>
        <cdr:cNvPr id="2" name="TextBox 22">
          <a:extLst xmlns:a="http://schemas.openxmlformats.org/drawingml/2006/main">
            <a:ext uri="{FF2B5EF4-FFF2-40B4-BE49-F238E27FC236}">
              <a16:creationId xmlns:a16="http://schemas.microsoft.com/office/drawing/2014/main" id="{264FFBC5-3A0B-E5A3-EDD9-078C7EF5CF62}"/>
            </a:ext>
          </a:extLst>
        </cdr:cNvPr>
        <cdr:cNvSpPr txBox="1"/>
      </cdr:nvSpPr>
      <cdr:spPr>
        <a:xfrm xmlns:a="http://schemas.openxmlformats.org/drawingml/2006/main">
          <a:off x="2504570" y="766054"/>
          <a:ext cx="7126781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31BEC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AVERAGE WEEKLY HOURS</a:t>
          </a:r>
          <a:endParaRPr kumimoji="0" lang="en-CA" sz="2000" b="1" i="0" u="none" strike="noStrike" kern="1200" cap="none" spc="0" normalizeH="0" baseline="0" noProof="0" dirty="0">
            <a:ln>
              <a:noFill/>
            </a:ln>
            <a:solidFill>
              <a:srgbClr val="31BEC1"/>
            </a:solidFill>
            <a:effectLst/>
            <a:uLnTx/>
            <a:uFillTx/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7D1D203-6344-4929-B48A-965A436AF1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4" y="2"/>
            <a:ext cx="4028158" cy="351845"/>
          </a:xfrm>
          <a:prstGeom prst="rect">
            <a:avLst/>
          </a:prstGeom>
        </p:spPr>
        <p:txBody>
          <a:bodyPr vert="horz" lIns="92094" tIns="46046" rIns="92094" bIns="46046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603C6C-15B1-4A9F-8C63-3E9BF69141F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66121" y="2"/>
            <a:ext cx="4028158" cy="351845"/>
          </a:xfrm>
          <a:prstGeom prst="rect">
            <a:avLst/>
          </a:prstGeom>
        </p:spPr>
        <p:txBody>
          <a:bodyPr vert="horz" lIns="92094" tIns="46046" rIns="92094" bIns="46046" rtlCol="0"/>
          <a:lstStyle>
            <a:lvl1pPr algn="r">
              <a:defRPr sz="1200"/>
            </a:lvl1pPr>
          </a:lstStyle>
          <a:p>
            <a:fld id="{081C0D0B-19CD-43E4-9E40-02C6963FC982}" type="datetimeFigureOut">
              <a:rPr lang="en-CA" smtClean="0"/>
              <a:t>2025-08-19</a:t>
            </a:fld>
            <a:endParaRPr lang="en-C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36E632-C5E3-4D53-BE7E-5AFBBAAB557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4" y="6658558"/>
            <a:ext cx="4028158" cy="351845"/>
          </a:xfrm>
          <a:prstGeom prst="rect">
            <a:avLst/>
          </a:prstGeom>
        </p:spPr>
        <p:txBody>
          <a:bodyPr vert="horz" lIns="92094" tIns="46046" rIns="92094" bIns="46046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7A34D5-83DD-44C8-B406-A895AF4442E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66121" y="6658558"/>
            <a:ext cx="4028158" cy="351845"/>
          </a:xfrm>
          <a:prstGeom prst="rect">
            <a:avLst/>
          </a:prstGeom>
        </p:spPr>
        <p:txBody>
          <a:bodyPr vert="horz" lIns="92094" tIns="46046" rIns="92094" bIns="46046" rtlCol="0" anchor="b"/>
          <a:lstStyle>
            <a:lvl1pPr algn="r">
              <a:defRPr sz="1200"/>
            </a:lvl1pPr>
          </a:lstStyle>
          <a:p>
            <a:fld id="{D3294162-56BC-4E50-91B3-DB7706C06A2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81708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4028158" cy="351845"/>
          </a:xfrm>
          <a:prstGeom prst="rect">
            <a:avLst/>
          </a:prstGeom>
        </p:spPr>
        <p:txBody>
          <a:bodyPr vert="horz" lIns="92094" tIns="46046" rIns="92094" bIns="46046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6121" y="2"/>
            <a:ext cx="4028158" cy="351845"/>
          </a:xfrm>
          <a:prstGeom prst="rect">
            <a:avLst/>
          </a:prstGeom>
        </p:spPr>
        <p:txBody>
          <a:bodyPr vert="horz" lIns="92094" tIns="46046" rIns="92094" bIns="46046" rtlCol="0"/>
          <a:lstStyle>
            <a:lvl1pPr algn="r">
              <a:defRPr sz="1200"/>
            </a:lvl1pPr>
          </a:lstStyle>
          <a:p>
            <a:fld id="{6B6F4D76-55D0-422B-9A0A-8FD3C13215A3}" type="datetimeFigureOut">
              <a:rPr lang="en-CA" smtClean="0"/>
              <a:t>2025-08-19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4763" y="876300"/>
            <a:ext cx="4206875" cy="2366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4" tIns="46046" rIns="92094" bIns="46046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073" y="3373862"/>
            <a:ext cx="7436269" cy="2760542"/>
          </a:xfrm>
          <a:prstGeom prst="rect">
            <a:avLst/>
          </a:prstGeom>
        </p:spPr>
        <p:txBody>
          <a:bodyPr vert="horz" lIns="92094" tIns="46046" rIns="92094" bIns="4604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6658558"/>
            <a:ext cx="4028158" cy="351845"/>
          </a:xfrm>
          <a:prstGeom prst="rect">
            <a:avLst/>
          </a:prstGeom>
        </p:spPr>
        <p:txBody>
          <a:bodyPr vert="horz" lIns="92094" tIns="46046" rIns="92094" bIns="46046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6121" y="6658558"/>
            <a:ext cx="4028158" cy="351845"/>
          </a:xfrm>
          <a:prstGeom prst="rect">
            <a:avLst/>
          </a:prstGeom>
        </p:spPr>
        <p:txBody>
          <a:bodyPr vert="horz" lIns="92094" tIns="46046" rIns="92094" bIns="46046" rtlCol="0" anchor="b"/>
          <a:lstStyle>
            <a:lvl1pPr algn="r">
              <a:defRPr sz="1200"/>
            </a:lvl1pPr>
          </a:lstStyle>
          <a:p>
            <a:fld id="{4B274F49-B742-4E7A-9077-377172EDA58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38710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44848-E4CA-D4EF-79FE-28F10A242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B02828-D7D0-5B66-637E-72BF160170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822284-321C-596A-4349-AE7CA8FC2E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E6010-0DF9-B4A2-F8BD-4093EDEB69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4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6141AF-B85A-4E7C-8162-65B27BED506B}" type="slidenum">
              <a:rPr kumimoji="0" lang="en-C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415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89871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en-CA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274F49-B742-4E7A-9077-377172EDA586}" type="slidenum">
              <a:rPr kumimoji="0" lang="en-C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35249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3D4A60-1137-447B-85A0-66E252892234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2521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6141AF-B85A-4E7C-8162-65B27BED506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75327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94032">
              <a:defRPr/>
            </a:pPr>
            <a:fld id="{DD6141AF-B85A-4E7C-8162-65B27BED506B}" type="slidenum">
              <a:rPr lang="en-CA">
                <a:solidFill>
                  <a:prstClr val="black"/>
                </a:solidFill>
                <a:latin typeface="Calibri" panose="020F0502020204030204"/>
              </a:rPr>
              <a:pPr defTabSz="894032">
                <a:defRPr/>
              </a:pPr>
              <a:t>15</a:t>
            </a:fld>
            <a:endParaRPr lang="en-CA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77006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1786F-FC57-A767-FF5F-D44213037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A2F9E4-D7FB-FBA3-9170-F1A480103F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27B677-E700-FA6F-43C4-03FEBDC928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99AFA6-E021-7C0C-BD75-8429625E47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4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6141AF-B85A-4E7C-8162-65B27BED506B}" type="slidenum">
              <a:rPr kumimoji="0" lang="en-C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415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6975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94C46-8C67-A640-E2A7-C6DE4009A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4360B2-925A-2328-FD69-51C11EAB7E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C76266-29C9-4524-CABB-52C28802AD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32F698-699A-2E2B-C83E-00C3DCC67E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4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6141AF-B85A-4E7C-8162-65B27BED506B}" type="slidenum">
              <a:rPr kumimoji="0" lang="en-C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415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9614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9704E-65D9-8289-5493-5911204EB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887179-20B0-EF4B-4939-CA1CA4E88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E3F45D-9710-8D1B-C740-45D8800A37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B5E4C4-4BF0-F396-5FA3-8868A63836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285">
              <a:defRPr/>
            </a:pPr>
            <a:fld id="{DD6141AF-B85A-4E7C-8162-65B27BED506B}" type="slidenum">
              <a:rPr lang="en-CA">
                <a:solidFill>
                  <a:prstClr val="black"/>
                </a:solidFill>
                <a:latin typeface="Calibri" panose="020F0502020204030204"/>
              </a:rPr>
              <a:pPr defTabSz="914285">
                <a:defRPr/>
              </a:pPr>
              <a:t>5</a:t>
            </a:fld>
            <a:endParaRPr lang="en-CA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87321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285">
              <a:defRPr/>
            </a:pPr>
            <a:fld id="{DD6141AF-B85A-4E7C-8162-65B27BED506B}" type="slidenum">
              <a:rPr lang="en-CA">
                <a:solidFill>
                  <a:prstClr val="black"/>
                </a:solidFill>
                <a:latin typeface="Calibri" panose="020F0502020204030204"/>
              </a:rPr>
              <a:pPr defTabSz="914285">
                <a:defRPr/>
              </a:pPr>
              <a:t>6</a:t>
            </a:fld>
            <a:endParaRPr lang="en-CA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68033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46C65-8B92-BFE4-3C26-59929007B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193B47-DE27-6EF5-9D45-69FAA083DA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C42BEA-D261-64F8-123E-67D18AE77F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1E1A59-ED26-57C2-B9A8-A84E1C7EF8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285">
              <a:defRPr/>
            </a:pPr>
            <a:fld id="{DD6141AF-B85A-4E7C-8162-65B27BED506B}" type="slidenum">
              <a:rPr lang="en-CA">
                <a:solidFill>
                  <a:prstClr val="black"/>
                </a:solidFill>
                <a:latin typeface="Calibri" panose="020F0502020204030204"/>
              </a:rPr>
              <a:pPr defTabSz="914285">
                <a:defRPr/>
              </a:pPr>
              <a:t>7</a:t>
            </a:fld>
            <a:endParaRPr lang="en-CA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11211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D7DFE-0B42-F459-BE28-89C360B0E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99C3C6-CA83-B56F-6624-29E2876EC6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DCE8E6-9EC8-E98A-D6C6-8F507384C8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9A0814-2C21-3B40-B249-9255A767B2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4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6141AF-B85A-4E7C-8162-65B27BED506B}" type="slidenum">
              <a:rPr kumimoji="0" lang="en-C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0415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6054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B8F83-AD51-6565-7B0E-8178083FE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E3AA11-07A0-53E0-EC88-7C5ACAFA5B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FC0F4E-33F1-AECF-7817-A96E1587FD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The advantage premium content has – both TV &amp; streaming platforms – is that the bulk of the viewing is on a big screen. This is much less true for YouTube.</a:t>
            </a:r>
          </a:p>
          <a:p>
            <a:endParaRPr lang="en-CA" dirty="0"/>
          </a:p>
          <a:p>
            <a:r>
              <a:rPr lang="en-CA" dirty="0"/>
              <a:t>This is important because we know that the biggest screen in the house delivers the highest attention. </a:t>
            </a:r>
            <a:r>
              <a:rPr lang="en-CA" dirty="0" err="1"/>
              <a:t>Innovid</a:t>
            </a:r>
            <a:r>
              <a:rPr lang="en-CA" dirty="0"/>
              <a:t> found that the interactive CTV campaigns on a television set delivery 4.6x higher engagement than on mobile, and 10.3 x higher than desktop. The big screen delivers big impact.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BC316C-45E8-A951-CE06-29AF646B4A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285">
              <a:defRPr/>
            </a:pPr>
            <a:fld id="{DD6141AF-B85A-4E7C-8162-65B27BED506B}" type="slidenum">
              <a:rPr lang="en-CA">
                <a:solidFill>
                  <a:prstClr val="black"/>
                </a:solidFill>
                <a:latin typeface="Calibri" panose="020F0502020204030204"/>
              </a:rPr>
              <a:pPr defTabSz="914285">
                <a:defRPr/>
              </a:pPr>
              <a:t>10</a:t>
            </a:fld>
            <a:endParaRPr lang="en-CA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42027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940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6141AF-B85A-4E7C-8162-65B27BED506B}" type="slidenum">
              <a:rPr kumimoji="0" lang="en-C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8940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6909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626373"/>
            <a:ext cx="2743200" cy="227273"/>
          </a:xfrm>
        </p:spPr>
        <p:txBody>
          <a:bodyPr/>
          <a:lstStyle>
            <a:lvl1pPr>
              <a:defRPr sz="1100"/>
            </a:lvl1pPr>
          </a:lstStyle>
          <a:p>
            <a:fld id="{2D7FFFFA-701C-4FFE-9E90-56CC9504A9C5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6FC5ED-C400-460B-821A-2A1299A31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8370" y="2879725"/>
            <a:ext cx="5855259" cy="549275"/>
          </a:xfrm>
        </p:spPr>
        <p:txBody>
          <a:bodyPr/>
          <a:lstStyle>
            <a:lvl1pPr>
              <a:defRPr sz="2600" b="1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BFDDED3B-E4E6-130B-60D9-9C4BBC8676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324094"/>
            <a:ext cx="850721" cy="3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065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626373"/>
            <a:ext cx="2743200" cy="227273"/>
          </a:xfrm>
        </p:spPr>
        <p:txBody>
          <a:bodyPr/>
          <a:lstStyle>
            <a:lvl1pPr>
              <a:defRPr sz="1100"/>
            </a:lvl1pPr>
          </a:lstStyle>
          <a:p>
            <a:fld id="{2D7FFFFA-701C-4FFE-9E90-56CC9504A9C5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6FC5ED-C400-460B-821A-2A1299A31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8370" y="2879725"/>
            <a:ext cx="5855259" cy="549275"/>
          </a:xfrm>
        </p:spPr>
        <p:txBody>
          <a:bodyPr/>
          <a:lstStyle>
            <a:lvl1pPr>
              <a:defRPr sz="2600" b="1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E5A5E365-FEFB-F354-F578-64BABCE7A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324094"/>
            <a:ext cx="850721" cy="3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6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626373"/>
            <a:ext cx="2743200" cy="227273"/>
          </a:xfrm>
        </p:spPr>
        <p:txBody>
          <a:bodyPr/>
          <a:lstStyle>
            <a:lvl1pPr>
              <a:defRPr sz="1100"/>
            </a:lvl1pPr>
          </a:lstStyle>
          <a:p>
            <a:fld id="{2D7FFFFA-701C-4FFE-9E90-56CC9504A9C5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6FC5ED-C400-460B-821A-2A1299A31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850" y="543500"/>
            <a:ext cx="11134377" cy="549275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632A0965-EC63-E422-FFC9-C8B4F994A9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324094"/>
            <a:ext cx="850721" cy="3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290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626373"/>
            <a:ext cx="2743200" cy="227273"/>
          </a:xfrm>
        </p:spPr>
        <p:txBody>
          <a:bodyPr/>
          <a:lstStyle>
            <a:lvl1pPr>
              <a:defRPr sz="1100"/>
            </a:lvl1pPr>
          </a:lstStyle>
          <a:p>
            <a:fld id="{2D7FFFFA-701C-4FFE-9E90-56CC9504A9C5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6FC5ED-C400-460B-821A-2A1299A31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850" y="674706"/>
            <a:ext cx="11134377" cy="435825"/>
          </a:xfrm>
        </p:spPr>
        <p:txBody>
          <a:bodyPr/>
          <a:lstStyle>
            <a:lvl1pPr>
              <a:defRPr sz="2400" b="1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7EC595DF-C06D-F4B6-F7CA-22876EF91F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324094"/>
            <a:ext cx="850721" cy="3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2491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626373"/>
            <a:ext cx="2743200" cy="227273"/>
          </a:xfrm>
        </p:spPr>
        <p:txBody>
          <a:bodyPr/>
          <a:lstStyle>
            <a:lvl1pPr>
              <a:defRPr sz="1100"/>
            </a:lvl1pPr>
          </a:lstStyle>
          <a:p>
            <a:fld id="{2D7FFFFA-701C-4FFE-9E90-56CC9504A9C5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6FC5ED-C400-460B-821A-2A1299A31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8370" y="2879725"/>
            <a:ext cx="5855259" cy="549275"/>
          </a:xfrm>
        </p:spPr>
        <p:txBody>
          <a:bodyPr/>
          <a:lstStyle>
            <a:lvl1pPr>
              <a:defRPr sz="2600" b="1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699539EE-10BB-9CDF-423D-A692A0B17C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324094"/>
            <a:ext cx="850721" cy="3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27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8CDD8-F5E3-49B7-A8E6-9A098DE202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70FC2E-5CEB-614C-84EA-D88B6F1606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E2986B-E5E8-93A4-C91E-CEAA7D715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3069-4946-41BF-A51C-A68B1138C20A}" type="datetimeFigureOut">
              <a:rPr lang="en-CA" smtClean="0"/>
              <a:t>2025-08-19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83928-A12C-EEBB-2671-C03680001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2AD0AD-FAD4-54CE-420F-63B6EA675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52F4D-9690-4B2F-8E7A-35CD5997294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74686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33220-63B2-29C4-FC88-9595C933A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3DF896-E81F-64BF-5A3A-D6E5D5579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9D789-F04D-2480-078A-222010290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3069-4946-41BF-A51C-A68B1138C20A}" type="datetimeFigureOut">
              <a:rPr lang="en-CA" smtClean="0"/>
              <a:t>2025-08-19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85FC5-BA63-805E-E094-55418D73E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D501C-D209-07B3-7ABA-B4D86349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52F4D-9690-4B2F-8E7A-35CD5997294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60814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A0170-9C96-C20F-24B8-DDAB5908E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B5841A-A179-743F-65EE-5E5FA4051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3EE48-FCD2-40A0-E4C8-0F061A8C4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3069-4946-41BF-A51C-A68B1138C20A}" type="datetimeFigureOut">
              <a:rPr lang="en-CA" smtClean="0"/>
              <a:t>2025-08-19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8D3A71-D42B-E5D0-929C-F842308ED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71908-9D35-C85C-D13B-40A916CD2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52F4D-9690-4B2F-8E7A-35CD5997294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59296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85212-11E2-D807-51DD-9AAD511CD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6AE36-8958-8E50-2BE0-57D3AD4593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20D461-65AB-5645-D568-F9E0B3087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9F4AF2-9C38-5DEC-FAE1-314ABBA6A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3069-4946-41BF-A51C-A68B1138C20A}" type="datetimeFigureOut">
              <a:rPr lang="en-CA" smtClean="0"/>
              <a:t>2025-08-19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FC1844-C347-1657-85D9-36B6E8082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CDB2E-AEAF-38A5-EE76-AE86DC23F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52F4D-9690-4B2F-8E7A-35CD5997294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169448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0F4AB-E341-4B46-FF92-7D3AB47BF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627F6-4673-733F-B587-9FD81CC18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9BEE88-C5B8-7B11-A8B9-0FAC3EF543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EC973A-9B3E-C662-4B34-8100B1F686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39E80A-4D0C-E3F6-E9B9-BAA8171C04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EB84BE-EC58-FB34-11AD-BED384EF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3069-4946-41BF-A51C-A68B1138C20A}" type="datetimeFigureOut">
              <a:rPr lang="en-CA" smtClean="0"/>
              <a:t>2025-08-19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81DF42-6AAC-6C44-24A3-F8DFE2AF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766D97-16B8-56D2-5C9F-778D317B3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52F4D-9690-4B2F-8E7A-35CD5997294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46066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1FA1B-996C-7C99-055A-46656FF45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287181-FD88-6793-2537-ECFE9C216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3069-4946-41BF-A51C-A68B1138C20A}" type="datetimeFigureOut">
              <a:rPr lang="en-CA" smtClean="0"/>
              <a:t>2025-08-19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0DBBA9-AE26-0E08-A583-2DF76CEC6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03F006-E9DC-2B64-9D95-BCC32B8A2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52F4D-9690-4B2F-8E7A-35CD5997294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46837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87185-9BE8-4DAD-9C5B-7F2749124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E680F-C500-4E83-8441-2C49192AC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AA95-4781-48AE-99F0-117C71420151}" type="slidenum">
              <a:rPr lang="en-CA" smtClean="0"/>
              <a:t>‹#›</a:t>
            </a:fld>
            <a:endParaRPr lang="en-C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41A0451-94D7-4C66-87E2-8F054565F004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04AA95-4781-48AE-99F0-117C71420151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CA865086-36F9-4B05-8375-B2DE4363BFB5}"/>
              </a:ext>
            </a:extLst>
          </p:cNvPr>
          <p:cNvSpPr/>
          <p:nvPr userDrawn="1"/>
        </p:nvSpPr>
        <p:spPr>
          <a:xfrm flipH="1">
            <a:off x="0" y="3784509"/>
            <a:ext cx="12192000" cy="3092824"/>
          </a:xfrm>
          <a:prstGeom prst="rtTriangle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2254136-E31A-4092-A5DA-204D468DCB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723" y="5997521"/>
            <a:ext cx="1141243" cy="45283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849293-6160-4985-AF1F-F3AFFC89D896}"/>
              </a:ext>
            </a:extLst>
          </p:cNvPr>
          <p:cNvSpPr/>
          <p:nvPr userDrawn="1"/>
        </p:nvSpPr>
        <p:spPr>
          <a:xfrm>
            <a:off x="0" y="3765176"/>
            <a:ext cx="12192000" cy="3092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17B77C3C-A829-F3FB-6406-D2FF9AC107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324094"/>
            <a:ext cx="850721" cy="3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0151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86E86D-FB0B-6627-388C-096EF7F16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3069-4946-41BF-A51C-A68B1138C20A}" type="datetimeFigureOut">
              <a:rPr lang="en-CA" smtClean="0"/>
              <a:t>2025-08-19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28F239-C82C-38CC-915F-CCCA831B7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A761D4-C8CB-DC02-B163-71C7514CF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52F4D-9690-4B2F-8E7A-35CD5997294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6329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E1967-803B-4430-B591-5B94DD6AE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100A8-F57B-2A2F-B4B4-6ECE9DDFF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6799C1-0EB0-68AE-7021-E30E38923C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66249-385F-A27A-DB0E-621F8BF27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3069-4946-41BF-A51C-A68B1138C20A}" type="datetimeFigureOut">
              <a:rPr lang="en-CA" smtClean="0"/>
              <a:t>2025-08-19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BE8CF9-6DE6-D052-4B3D-C2E42BE01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5C7254-AA63-B0CB-CC9D-3D768E4DF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52F4D-9690-4B2F-8E7A-35CD5997294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270928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AABAE-53E1-21F4-452C-75E1E32BB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011153-D532-A301-BB7E-36A6264759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8770F6-A42D-92F0-064C-832CCB48A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04951F-33D4-28C2-CABB-C88D3F73A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3069-4946-41BF-A51C-A68B1138C20A}" type="datetimeFigureOut">
              <a:rPr lang="en-CA" smtClean="0"/>
              <a:t>2025-08-19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65A4DD-3A34-EC54-300A-B646B26C2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8BE26-B804-8D25-670D-8D2A00093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52F4D-9690-4B2F-8E7A-35CD5997294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76723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EA43E-48F0-4D66-3086-ACE1A875F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11A793-D438-BF03-5A4E-2F41EA63A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F97AE6-4281-E98D-4440-B48635425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3069-4946-41BF-A51C-A68B1138C20A}" type="datetimeFigureOut">
              <a:rPr lang="en-CA" smtClean="0"/>
              <a:t>2025-08-19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76D0E2-8FE8-E01A-ACEA-7169C4DF4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36EC6-FD30-CEBB-9D60-AC080538D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52F4D-9690-4B2F-8E7A-35CD5997294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542572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178833-244E-4C7E-A409-C866932F43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E6787B-AD73-61A6-E9C2-0C94380AF7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D7367-AE4C-1EF8-B5E3-5230CB8E5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3069-4946-41BF-A51C-A68B1138C20A}" type="datetimeFigureOut">
              <a:rPr lang="en-CA" smtClean="0"/>
              <a:t>2025-08-19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7AC39-7F73-7FC0-D176-2A3E718C5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B9BAF-0F4C-91AE-9DDD-A5A5FF325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52F4D-9690-4B2F-8E7A-35CD5997294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0874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626373"/>
            <a:ext cx="2743200" cy="227273"/>
          </a:xfrm>
        </p:spPr>
        <p:txBody>
          <a:bodyPr/>
          <a:lstStyle>
            <a:lvl1pPr>
              <a:defRPr sz="1100"/>
            </a:lvl1pPr>
          </a:lstStyle>
          <a:p>
            <a:fld id="{2D7FFFFA-701C-4FFE-9E90-56CC9504A9C5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036E38B-6968-42D3-B26E-F062EC8293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5119" y="6304835"/>
            <a:ext cx="870109" cy="34522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16FC5ED-C400-460B-821A-2A1299A31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8370" y="2879725"/>
            <a:ext cx="5855259" cy="549275"/>
          </a:xfrm>
        </p:spPr>
        <p:txBody>
          <a:bodyPr/>
          <a:lstStyle>
            <a:lvl1pPr>
              <a:defRPr sz="2600" b="1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805069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F2000-B859-7B5E-444A-41174F80A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31298C-67EF-F7F7-8E98-9930C898C8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E484FB-F20A-5BD4-48D6-D3AA44E14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C8FC7-5536-4FDE-8BEE-A3D98E965034}" type="datetimeFigureOut">
              <a:rPr lang="en-CA" smtClean="0"/>
              <a:t>2025-08-19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D5A46-7391-6124-4B92-884A7C455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D7CC9-1115-A3A9-EF0A-BE7C0E988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0D678-827C-4E91-84AF-47BD1544D9D4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456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626373"/>
            <a:ext cx="2743200" cy="227273"/>
          </a:xfrm>
        </p:spPr>
        <p:txBody>
          <a:bodyPr/>
          <a:lstStyle>
            <a:lvl1pPr>
              <a:defRPr sz="1100"/>
            </a:lvl1pPr>
          </a:lstStyle>
          <a:p>
            <a:fld id="{2D7FFFFA-701C-4FFE-9E90-56CC9504A9C5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6FC5ED-C400-460B-821A-2A1299A31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850" y="543500"/>
            <a:ext cx="11134377" cy="549275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C8551E85-0E11-ADF5-8792-014F08F811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324094"/>
            <a:ext cx="850721" cy="3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650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626373"/>
            <a:ext cx="2743200" cy="227273"/>
          </a:xfrm>
        </p:spPr>
        <p:txBody>
          <a:bodyPr/>
          <a:lstStyle>
            <a:lvl1pPr>
              <a:defRPr sz="1100"/>
            </a:lvl1pPr>
          </a:lstStyle>
          <a:p>
            <a:fld id="{2D7FFFFA-701C-4FFE-9E90-56CC9504A9C5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6FC5ED-C400-460B-821A-2A1299A31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850" y="674706"/>
            <a:ext cx="11134377" cy="435825"/>
          </a:xfrm>
        </p:spPr>
        <p:txBody>
          <a:bodyPr/>
          <a:lstStyle>
            <a:lvl1pPr>
              <a:defRPr sz="2400" b="1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7F203D1C-331E-F830-B829-2D9BE53988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324094"/>
            <a:ext cx="850721" cy="3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579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87185-9BE8-4DAD-9C5B-7F2749124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E680F-C500-4E83-8441-2C49192AC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AA95-4781-48AE-99F0-117C71420151}" type="slidenum">
              <a:rPr lang="en-CA" smtClean="0"/>
              <a:t>‹#›</a:t>
            </a:fld>
            <a:endParaRPr lang="en-C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41A0451-94D7-4C66-87E2-8F054565F004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04AA95-4781-48AE-99F0-117C71420151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CA865086-36F9-4B05-8375-B2DE4363BFB5}"/>
              </a:ext>
            </a:extLst>
          </p:cNvPr>
          <p:cNvSpPr/>
          <p:nvPr userDrawn="1"/>
        </p:nvSpPr>
        <p:spPr>
          <a:xfrm flipH="1">
            <a:off x="0" y="3784509"/>
            <a:ext cx="12192000" cy="3092824"/>
          </a:xfrm>
          <a:prstGeom prst="rtTriangle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2254136-E31A-4092-A5DA-204D468DCB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723" y="5997521"/>
            <a:ext cx="1141243" cy="45283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849293-6160-4985-AF1F-F3AFFC89D896}"/>
              </a:ext>
            </a:extLst>
          </p:cNvPr>
          <p:cNvSpPr/>
          <p:nvPr userDrawn="1"/>
        </p:nvSpPr>
        <p:spPr>
          <a:xfrm>
            <a:off x="0" y="3784509"/>
            <a:ext cx="12192000" cy="3092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168A9549-0A55-C7A1-938F-617048E428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324094"/>
            <a:ext cx="850721" cy="3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228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8DD029-6B7B-5334-BA02-16A373C09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80981E-1FD5-12A9-6C2D-7D76E16B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694FD4-F0AA-2067-1D48-6770030F3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D0E0-DA68-4AA3-8966-5DEA458452A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979339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626373"/>
            <a:ext cx="2743200" cy="227273"/>
          </a:xfrm>
        </p:spPr>
        <p:txBody>
          <a:bodyPr/>
          <a:lstStyle>
            <a:lvl1pPr>
              <a:defRPr sz="1100"/>
            </a:lvl1pPr>
          </a:lstStyle>
          <a:p>
            <a:fld id="{2D7FFFFA-701C-4FFE-9E90-56CC9504A9C5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6FC5ED-C400-460B-821A-2A1299A31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8370" y="2879725"/>
            <a:ext cx="5855259" cy="549275"/>
          </a:xfrm>
        </p:spPr>
        <p:txBody>
          <a:bodyPr/>
          <a:lstStyle>
            <a:lvl1pPr>
              <a:defRPr sz="2600" b="1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B6DF9E04-CF4C-60A1-5839-58A435F4ED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324094"/>
            <a:ext cx="850721" cy="3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031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87185-9BE8-4DAD-9C5B-7F2749124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E680F-C500-4E83-8441-2C49192AC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AA95-4781-48AE-99F0-117C71420151}" type="slidenum">
              <a:rPr lang="en-CA" smtClean="0"/>
              <a:t>‹#›</a:t>
            </a:fld>
            <a:endParaRPr lang="en-C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41A0451-94D7-4C66-87E2-8F054565F004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04AA95-4781-48AE-99F0-117C71420151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CA865086-36F9-4B05-8375-B2DE4363BFB5}"/>
              </a:ext>
            </a:extLst>
          </p:cNvPr>
          <p:cNvSpPr/>
          <p:nvPr userDrawn="1"/>
        </p:nvSpPr>
        <p:spPr>
          <a:xfrm flipH="1">
            <a:off x="0" y="3784509"/>
            <a:ext cx="12192000" cy="3092824"/>
          </a:xfrm>
          <a:prstGeom prst="rtTriangle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2254136-E31A-4092-A5DA-204D468DCB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723" y="5997521"/>
            <a:ext cx="1141243" cy="45283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849293-6160-4985-AF1F-F3AFFC89D896}"/>
              </a:ext>
            </a:extLst>
          </p:cNvPr>
          <p:cNvSpPr/>
          <p:nvPr userDrawn="1"/>
        </p:nvSpPr>
        <p:spPr>
          <a:xfrm>
            <a:off x="0" y="3765176"/>
            <a:ext cx="12192000" cy="3092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7133B5B3-6C14-BB7B-B2BE-C08A5E4757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324094"/>
            <a:ext cx="850721" cy="3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738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626373"/>
            <a:ext cx="2743200" cy="227273"/>
          </a:xfrm>
        </p:spPr>
        <p:txBody>
          <a:bodyPr/>
          <a:lstStyle>
            <a:lvl1pPr>
              <a:defRPr sz="1100"/>
            </a:lvl1pPr>
          </a:lstStyle>
          <a:p>
            <a:fld id="{2D7FFFFA-701C-4FFE-9E90-56CC9504A9C5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6FC5ED-C400-460B-821A-2A1299A31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850" y="543500"/>
            <a:ext cx="11134377" cy="549275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E36AB564-7101-4CE2-D706-97347984C4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324094"/>
            <a:ext cx="850721" cy="3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962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626373"/>
            <a:ext cx="2743200" cy="227273"/>
          </a:xfrm>
        </p:spPr>
        <p:txBody>
          <a:bodyPr/>
          <a:lstStyle>
            <a:lvl1pPr>
              <a:defRPr sz="1100"/>
            </a:lvl1pPr>
          </a:lstStyle>
          <a:p>
            <a:fld id="{2D7FFFFA-701C-4FFE-9E90-56CC9504A9C5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6FC5ED-C400-460B-821A-2A1299A31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8370" y="2879725"/>
            <a:ext cx="5855259" cy="549275"/>
          </a:xfrm>
        </p:spPr>
        <p:txBody>
          <a:bodyPr/>
          <a:lstStyle>
            <a:lvl1pPr>
              <a:defRPr sz="2600" b="1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586A4851-A5DA-C4F7-3EFC-805581A85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324094"/>
            <a:ext cx="850721" cy="3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682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9B3E37-C5F5-4408-99EC-A87722258AC1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79972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626373"/>
            <a:ext cx="2743200" cy="227273"/>
          </a:xfrm>
        </p:spPr>
        <p:txBody>
          <a:bodyPr/>
          <a:lstStyle>
            <a:lvl1pPr>
              <a:defRPr sz="1100"/>
            </a:lvl1pPr>
          </a:lstStyle>
          <a:p>
            <a:fld id="{2D7FFFFA-701C-4FFE-9E90-56CC9504A9C5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6FC5ED-C400-460B-821A-2A1299A31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8370" y="2879725"/>
            <a:ext cx="5855259" cy="549275"/>
          </a:xfrm>
        </p:spPr>
        <p:txBody>
          <a:bodyPr/>
          <a:lstStyle>
            <a:lvl1pPr>
              <a:defRPr sz="2600" b="1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081CBB32-35C1-D73E-6A8B-D2B29105FC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324094"/>
            <a:ext cx="850721" cy="3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126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626373"/>
            <a:ext cx="2743200" cy="227273"/>
          </a:xfrm>
        </p:spPr>
        <p:txBody>
          <a:bodyPr/>
          <a:lstStyle>
            <a:lvl1pPr>
              <a:defRPr sz="11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FFFFA-701C-4FFE-9E90-56CC9504A9C5}" type="slidenum">
              <a:rPr kumimoji="0" lang="en-CA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CA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6FC5ED-C400-460B-821A-2A1299A31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850" y="674706"/>
            <a:ext cx="11134377" cy="435825"/>
          </a:xfrm>
        </p:spPr>
        <p:txBody>
          <a:bodyPr/>
          <a:lstStyle>
            <a:lvl1pPr>
              <a:defRPr sz="2400" b="1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DCDD5BD9-CFAD-1B8C-6B0D-8A7E1EF9F7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324094"/>
            <a:ext cx="850721" cy="3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983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1162" y="549869"/>
            <a:ext cx="9496508" cy="587167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dirty="0"/>
              <a:t>Click to edit Master title s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783054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5FBF0-EB22-4EDC-BC3E-A678FDF7D38E}" type="datetime1">
              <a:rPr lang="en-CA" smtClean="0"/>
              <a:t>2025-08-19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149B21-F7F4-47D9-AC99-6401BC06378C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04935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7856" y="345792"/>
            <a:ext cx="8878294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30067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64EE78F-F763-4A8F-8B65-477778FF1375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69AA3083-C5F5-E7B6-0592-9E77BE3174A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324094"/>
            <a:ext cx="850721" cy="3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70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6" r:id="rId1"/>
    <p:sldLayoutId id="2147484292" r:id="rId2"/>
    <p:sldLayoutId id="2147484305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7856" y="345792"/>
            <a:ext cx="8878294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30067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64EE78F-F763-4A8F-8B65-477778FF1375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C3EC7BCA-AF0C-A821-4868-443ABDF7F5C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324094"/>
            <a:ext cx="850721" cy="3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023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9" r:id="rId1"/>
    <p:sldLayoutId id="2147484310" r:id="rId2"/>
    <p:sldLayoutId id="2147484311" r:id="rId3"/>
    <p:sldLayoutId id="2147484312" r:id="rId4"/>
    <p:sldLayoutId id="2147484313" r:id="rId5"/>
    <p:sldLayoutId id="2147484314" r:id="rId6"/>
    <p:sldLayoutId id="2147484315" r:id="rId7"/>
    <p:sldLayoutId id="2147484316" r:id="rId8"/>
    <p:sldLayoutId id="2147484317" r:id="rId9"/>
    <p:sldLayoutId id="2147484318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325D47-A621-FFB0-171C-B455CB092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BE7C9-6A05-2531-7D76-DCD6BD527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B1F32-9F07-F8CB-5CCA-57DC386DE4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6C3069-4946-41BF-A51C-A68B1138C20A}" type="datetimeFigureOut">
              <a:rPr lang="en-CA" smtClean="0"/>
              <a:t>2025-08-19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FBD48E-4BFE-59CA-978E-A94C25EF64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DD13C-53EE-D11F-19DD-2D6399B4A4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F52F4D-9690-4B2F-8E7A-35CD5997294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07470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0" r:id="rId1"/>
    <p:sldLayoutId id="2147484321" r:id="rId2"/>
    <p:sldLayoutId id="2147484322" r:id="rId3"/>
    <p:sldLayoutId id="2147484323" r:id="rId4"/>
    <p:sldLayoutId id="2147484324" r:id="rId5"/>
    <p:sldLayoutId id="2147484325" r:id="rId6"/>
    <p:sldLayoutId id="2147484326" r:id="rId7"/>
    <p:sldLayoutId id="2147484327" r:id="rId8"/>
    <p:sldLayoutId id="2147484328" r:id="rId9"/>
    <p:sldLayoutId id="2147484329" r:id="rId10"/>
    <p:sldLayoutId id="2147484330" r:id="rId11"/>
    <p:sldLayoutId id="214748433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FA1C97-8C46-ECE3-61F6-2AE1CF187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281818-7FFE-74BB-C99C-B52F4DB97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9D73A0-12E8-F0E6-9CBF-8F6F0AE85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C8FC7-5536-4FDE-8BEE-A3D98E965034}" type="datetimeFigureOut">
              <a:rPr lang="en-CA" smtClean="0"/>
              <a:t>2025-08-19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6D6A7-AD3A-D00F-AF23-008510EB8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48BAD-D30D-B2D7-B2F6-2E941E99C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0D678-827C-4E91-84AF-47BD1544D9D4}" type="slidenum">
              <a:rPr lang="en-CA" smtClean="0"/>
              <a:t>‹#›</a:t>
            </a:fld>
            <a:endParaRPr lang="en-CA" dirty="0"/>
          </a:p>
        </p:txBody>
      </p:sp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C4CAE210-2F1C-93C9-DD81-18830BF19AF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6324094"/>
            <a:ext cx="850721" cy="3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062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www.linkedin.com/company/thinktv-canada/" TargetMode="External"/><Relationship Id="rId7" Type="http://schemas.openxmlformats.org/officeDocument/2006/relationships/hyperlink" Target="https://thinktv.ca/contact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hyperlink" Target="https://thinktv.ca/news-events/#footer-newsletter" TargetMode="External"/><Relationship Id="rId10" Type="http://schemas.openxmlformats.org/officeDocument/2006/relationships/image" Target="../media/image13.jpeg"/><Relationship Id="rId4" Type="http://schemas.openxmlformats.org/officeDocument/2006/relationships/image" Target="../media/image10.jpg"/><Relationship Id="rId9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31DEC-BB09-A5F4-E392-5214A555B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A7598F9-ACEF-5437-8B98-A0EAAE7C425E}"/>
              </a:ext>
            </a:extLst>
          </p:cNvPr>
          <p:cNvGraphicFramePr/>
          <p:nvPr/>
        </p:nvGraphicFramePr>
        <p:xfrm>
          <a:off x="1207626" y="2831613"/>
          <a:ext cx="10753357" cy="4757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4BF575C3-5FB9-A318-E794-C7B9C2115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149B21-F7F4-47D9-AC99-6401BC06378C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C9791DC-0510-606C-017E-EC498B3D3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003" y="246268"/>
            <a:ext cx="4575599" cy="1512765"/>
          </a:xfrm>
        </p:spPr>
        <p:txBody>
          <a:bodyPr>
            <a:noAutofit/>
          </a:bodyPr>
          <a:lstStyle/>
          <a:p>
            <a:r>
              <a:rPr lang="en-US" sz="2900" spc="-150" dirty="0">
                <a:solidFill>
                  <a:schemeClr val="bg2">
                    <a:lumMod val="25000"/>
                  </a:schemeClr>
                </a:solidFill>
              </a:rPr>
              <a:t>time spent with TV remarkably stable</a:t>
            </a:r>
            <a:endParaRPr lang="en-CA" sz="2900" spc="-15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ACC449-1B25-F5A2-BD83-7ECF92B54F4A}"/>
              </a:ext>
            </a:extLst>
          </p:cNvPr>
          <p:cNvSpPr txBox="1"/>
          <p:nvPr/>
        </p:nvSpPr>
        <p:spPr>
          <a:xfrm>
            <a:off x="129600" y="6242400"/>
            <a:ext cx="110210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Numeris VAM,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09/2024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to 05/2025</a:t>
            </a: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Ontario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Total TV defined as linear TV and broadcaster streaming services | Streaming Services are ad-free and ad-supported services (in-home viewing only) 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A5E071D-10C7-244F-48D9-7D01CC793A49}"/>
              </a:ext>
            </a:extLst>
          </p:cNvPr>
          <p:cNvSpPr txBox="1">
            <a:spLocks/>
          </p:cNvSpPr>
          <p:nvPr/>
        </p:nvSpPr>
        <p:spPr>
          <a:xfrm>
            <a:off x="390002" y="1426852"/>
            <a:ext cx="5649806" cy="107721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 spc="3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time spent with TV has been remarkably stable throughout the broadcast year so far, in fact TV viewing was up slightly while YouTube has seen some declines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31BEC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5DD6DF-FA3E-961B-DBF8-B6F311BBC903}"/>
              </a:ext>
            </a:extLst>
          </p:cNvPr>
          <p:cNvSpPr txBox="1"/>
          <p:nvPr/>
        </p:nvSpPr>
        <p:spPr>
          <a:xfrm>
            <a:off x="7307809" y="675525"/>
            <a:ext cx="7126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-150" normalizeH="0" baseline="0" noProof="0" dirty="0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AVERAGE HOURS / WEEK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409ACAB-66E8-87FA-8768-7585BDEEB9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4967218"/>
              </p:ext>
            </p:extLst>
          </p:nvPr>
        </p:nvGraphicFramePr>
        <p:xfrm>
          <a:off x="2099733" y="2504070"/>
          <a:ext cx="8884641" cy="3837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Pentagon 2">
            <a:extLst>
              <a:ext uri="{FF2B5EF4-FFF2-40B4-BE49-F238E27FC236}">
                <a16:creationId xmlns:a16="http://schemas.microsoft.com/office/drawing/2014/main" id="{62350309-0D50-42C7-3F43-8345A7CAB29C}"/>
              </a:ext>
            </a:extLst>
          </p:cNvPr>
          <p:cNvSpPr/>
          <p:nvPr/>
        </p:nvSpPr>
        <p:spPr>
          <a:xfrm rot="10800000">
            <a:off x="6908800" y="1141626"/>
            <a:ext cx="5283200" cy="813261"/>
          </a:xfrm>
          <a:prstGeom prst="homePlate">
            <a:avLst/>
          </a:prstGeom>
          <a:solidFill>
            <a:srgbClr val="31B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8AE53B-B785-E6F2-05CE-A4BFDFEF483B}"/>
              </a:ext>
            </a:extLst>
          </p:cNvPr>
          <p:cNvSpPr txBox="1"/>
          <p:nvPr/>
        </p:nvSpPr>
        <p:spPr>
          <a:xfrm>
            <a:off x="7360608" y="1370430"/>
            <a:ext cx="3510592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ADULTS 18+  |  Ontario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C8B9DC-5198-0046-DDB8-B1DD55EF0A08}"/>
              </a:ext>
            </a:extLst>
          </p:cNvPr>
          <p:cNvSpPr txBox="1"/>
          <p:nvPr/>
        </p:nvSpPr>
        <p:spPr>
          <a:xfrm>
            <a:off x="274673" y="3605439"/>
            <a:ext cx="1865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-150" normalizeH="0" baseline="0" noProof="0" dirty="0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BROADCAST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-150" normalizeH="0" baseline="0" noProof="0" dirty="0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YTD</a:t>
            </a:r>
          </a:p>
        </p:txBody>
      </p:sp>
    </p:spTree>
    <p:extLst>
      <p:ext uri="{BB962C8B-B14F-4D97-AF65-F5344CB8AC3E}">
        <p14:creationId xmlns:p14="http://schemas.microsoft.com/office/powerpoint/2010/main" val="159526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27071-4384-569D-F841-0267DD814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1D8C342-1DFB-90A3-9701-BEFDAC0A3DBD}"/>
              </a:ext>
            </a:extLst>
          </p:cNvPr>
          <p:cNvSpPr txBox="1"/>
          <p:nvPr/>
        </p:nvSpPr>
        <p:spPr>
          <a:xfrm>
            <a:off x="2532607" y="1963399"/>
            <a:ext cx="7126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 OF VIEWERS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4675A6-2CBD-076A-698E-71264D1212E4}"/>
              </a:ext>
            </a:extLst>
          </p:cNvPr>
          <p:cNvSpPr txBox="1"/>
          <p:nvPr/>
        </p:nvSpPr>
        <p:spPr>
          <a:xfrm>
            <a:off x="129600" y="6242400"/>
            <a:ext cx="852298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Source</a:t>
            </a:r>
            <a:r>
              <a:rPr lang="en-US" sz="900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Numeris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VAM 09/16/24 to </a:t>
            </a:r>
            <a:r>
              <a:rPr lang="en-US" sz="900" dirty="0">
                <a:solidFill>
                  <a:srgbClr val="E7E6E6">
                    <a:lumMod val="50000"/>
                  </a:srgb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5/25/2025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Ontario, % of composition of average weekly reach | Total TV = Linear and broadcaster streaming services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Streaming Services include: Prime Video, Netflix, Disney+, Apple TV+, Crave (OTT only), CBS News, Twitch TV, ET Online US,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TubiTV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DAZN, Paramount+,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PlutoTV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FuboTV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Daily Motion, Roku Channel, Crunchyroll, Discovery+, TED,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SamsungTV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YouTube</a:t>
            </a:r>
            <a:endParaRPr kumimoji="0" lang="en-CA" sz="9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A7988BF-DE09-25F6-80F8-1939FE0B24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6669761"/>
              </p:ext>
            </p:extLst>
          </p:nvPr>
        </p:nvGraphicFramePr>
        <p:xfrm>
          <a:off x="1066661" y="2163454"/>
          <a:ext cx="10058672" cy="4125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96A60110-84D9-4B2C-D464-B7D6F541B45F}"/>
              </a:ext>
            </a:extLst>
          </p:cNvPr>
          <p:cNvSpPr txBox="1">
            <a:spLocks/>
          </p:cNvSpPr>
          <p:nvPr/>
        </p:nvSpPr>
        <p:spPr>
          <a:xfrm>
            <a:off x="466300" y="520649"/>
            <a:ext cx="10515600" cy="132556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900" b="1" dirty="0">
                <a:solidFill>
                  <a:srgbClr val="2FB6B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most </a:t>
            </a:r>
            <a:r>
              <a:rPr lang="en-US" sz="29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Canadians are</a:t>
            </a:r>
            <a:br>
              <a:rPr lang="en-US" sz="29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29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watching </a:t>
            </a:r>
            <a:r>
              <a:rPr lang="en-US" sz="2900" b="1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both </a:t>
            </a:r>
            <a:r>
              <a:rPr lang="en-US" sz="29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Total TV</a:t>
            </a:r>
            <a:br>
              <a:rPr lang="en-US" sz="29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2900" b="1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and</a:t>
            </a:r>
            <a:r>
              <a:rPr lang="en-US" sz="29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streaming services</a:t>
            </a:r>
            <a:endParaRPr lang="en-CA" sz="2900" b="1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586DD6FB-94C8-CF89-47EF-E4D38B5BC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626373"/>
            <a:ext cx="2743200" cy="22727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149B21-F7F4-47D9-AC99-6401BC06378C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30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28E75FD-5A45-8B40-2430-76E9FFF767ED}"/>
              </a:ext>
            </a:extLst>
          </p:cNvPr>
          <p:cNvSpPr txBox="1"/>
          <p:nvPr/>
        </p:nvSpPr>
        <p:spPr>
          <a:xfrm>
            <a:off x="129600" y="6242400"/>
            <a:ext cx="10555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+mn-cs"/>
              </a:rPr>
              <a:t>Note: Streaming Services include ad-free and ad-supported services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+mn-cs"/>
              </a:rPr>
              <a:t>Source: Numeris VAM,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09/16/24 to 5/25/2025,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+mn-cs"/>
              </a:rPr>
              <a:t> Ontario | Total Time (hours) on a TV / Smart TV device. Excludes Facebook Video, Instagram Reels, TikTok; Streaming Services include broadcaster streaming services</a:t>
            </a:r>
            <a:endParaRPr kumimoji="0" lang="en-CA" sz="9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9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Verdana" panose="020B0604030504040204" pitchFamily="34" charset="0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5B3557E-A094-4D49-004F-216904B3FABB}"/>
              </a:ext>
            </a:extLst>
          </p:cNvPr>
          <p:cNvSpPr txBox="1">
            <a:spLocks/>
          </p:cNvSpPr>
          <p:nvPr/>
        </p:nvSpPr>
        <p:spPr>
          <a:xfrm>
            <a:off x="452857" y="723269"/>
            <a:ext cx="3166643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1" i="0" u="none" strike="noStrike" kern="1200" cap="none" spc="-15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b</a:t>
            </a:r>
            <a:r>
              <a:rPr kumimoji="0" lang="en-US" sz="2900" b="1" i="0" u="none" strike="noStrike" kern="1200" cap="none" spc="-150" normalizeH="0" baseline="0" noProof="0" dirty="0" err="1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ig</a:t>
            </a:r>
            <a:r>
              <a:rPr kumimoji="0" lang="en-US" sz="2900" b="1" i="0" u="none" strike="noStrike" kern="1200" cap="none" spc="-15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 screen,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1" i="0" u="none" strike="noStrike" kern="1200" cap="none" spc="-15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big </a:t>
            </a:r>
            <a:r>
              <a:rPr kumimoji="0" lang="en-US" sz="2900" b="1" i="0" u="none" strike="noStrike" kern="1200" cap="none" spc="-150" normalizeH="0" baseline="0" noProof="0" dirty="0">
                <a:ln>
                  <a:noFill/>
                </a:ln>
                <a:solidFill>
                  <a:srgbClr val="2FB6B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attention</a:t>
            </a:r>
            <a:endParaRPr kumimoji="0" lang="en-CA" sz="2900" b="1" i="0" u="none" strike="noStrike" kern="1200" cap="none" spc="-150" normalizeH="0" baseline="0" noProof="0" dirty="0">
              <a:ln>
                <a:noFill/>
              </a:ln>
              <a:solidFill>
                <a:srgbClr val="2FB6B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1C62170-853A-1B62-0697-549641E533D9}"/>
              </a:ext>
            </a:extLst>
          </p:cNvPr>
          <p:cNvSpPr txBox="1">
            <a:spLocks/>
          </p:cNvSpPr>
          <p:nvPr/>
        </p:nvSpPr>
        <p:spPr>
          <a:xfrm>
            <a:off x="452857" y="1491998"/>
            <a:ext cx="4373143" cy="105157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 spc="3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FB6B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l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FB6B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inear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FB6B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TV makes up the majority of what we’re watching on a TV screen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EAA85AB-40ED-FC68-3B5F-5BD981867AA8}"/>
              </a:ext>
            </a:extLst>
          </p:cNvPr>
          <p:cNvGraphicFramePr/>
          <p:nvPr/>
        </p:nvGraphicFramePr>
        <p:xfrm>
          <a:off x="1065045" y="1930906"/>
          <a:ext cx="3295338" cy="4036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75078BC-4A57-3E2E-A80B-5C526AB199F8}"/>
              </a:ext>
            </a:extLst>
          </p:cNvPr>
          <p:cNvGraphicFramePr/>
          <p:nvPr/>
        </p:nvGraphicFramePr>
        <p:xfrm>
          <a:off x="4360383" y="2104659"/>
          <a:ext cx="3453611" cy="3928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4168D587-AA01-3B78-ECB4-CA9278AFEEF9}"/>
              </a:ext>
            </a:extLst>
          </p:cNvPr>
          <p:cNvGraphicFramePr/>
          <p:nvPr/>
        </p:nvGraphicFramePr>
        <p:xfrm>
          <a:off x="7897906" y="1930906"/>
          <a:ext cx="3307976" cy="4036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82F35589-0E78-FB30-5A88-F4BD5C5D0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0067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9B3E37-C5F5-4408-99EC-A87722258AC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98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entagon 14">
            <a:extLst>
              <a:ext uri="{FF2B5EF4-FFF2-40B4-BE49-F238E27FC236}">
                <a16:creationId xmlns:a16="http://schemas.microsoft.com/office/drawing/2014/main" id="{42BE483D-2E9E-5BB8-49E4-A02176C72D2D}"/>
              </a:ext>
            </a:extLst>
          </p:cNvPr>
          <p:cNvSpPr/>
          <p:nvPr/>
        </p:nvSpPr>
        <p:spPr>
          <a:xfrm>
            <a:off x="5618159" y="4770588"/>
            <a:ext cx="2220686" cy="807175"/>
          </a:xfrm>
          <a:prstGeom prst="homePlate">
            <a:avLst/>
          </a:prstGeom>
          <a:solidFill>
            <a:srgbClr val="31B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Pentagon 13">
            <a:extLst>
              <a:ext uri="{FF2B5EF4-FFF2-40B4-BE49-F238E27FC236}">
                <a16:creationId xmlns:a16="http://schemas.microsoft.com/office/drawing/2014/main" id="{18C1CA58-D785-67C2-3EE2-B2E42D22192F}"/>
              </a:ext>
            </a:extLst>
          </p:cNvPr>
          <p:cNvSpPr/>
          <p:nvPr/>
        </p:nvSpPr>
        <p:spPr>
          <a:xfrm>
            <a:off x="5617028" y="3598324"/>
            <a:ext cx="2220686" cy="807175"/>
          </a:xfrm>
          <a:prstGeom prst="homePlate">
            <a:avLst/>
          </a:prstGeom>
          <a:solidFill>
            <a:srgbClr val="31B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71A82166-1059-4DCF-BB48-A09FC27E5B1C}"/>
              </a:ext>
            </a:extLst>
          </p:cNvPr>
          <p:cNvGraphicFramePr>
            <a:graphicFrameLocks noGrp="1"/>
          </p:cNvGraphicFramePr>
          <p:nvPr/>
        </p:nvGraphicFramePr>
        <p:xfrm>
          <a:off x="7188802" y="2024419"/>
          <a:ext cx="3158315" cy="4232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8315">
                  <a:extLst>
                    <a:ext uri="{9D8B030D-6E8A-4147-A177-3AD203B41FA5}">
                      <a16:colId xmlns:a16="http://schemas.microsoft.com/office/drawing/2014/main" val="4182532567"/>
                    </a:ext>
                  </a:extLst>
                </a:gridCol>
              </a:tblGrid>
              <a:tr h="392346">
                <a:tc>
                  <a:txBody>
                    <a:bodyPr/>
                    <a:lstStyle/>
                    <a:p>
                      <a:pPr algn="ctr"/>
                      <a:endParaRPr lang="en-CA" sz="16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3492458"/>
                  </a:ext>
                </a:extLst>
              </a:tr>
              <a:tr h="8203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1BEC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C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1BEC1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1BEC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83%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C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1BEC1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1BEC1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81%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2605449"/>
                  </a:ext>
                </a:extLst>
              </a:tr>
              <a:tr h="35667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400" dirty="0">
                        <a:highlight>
                          <a:srgbClr val="00FF00"/>
                        </a:highlight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6839471"/>
                  </a:ext>
                </a:extLst>
              </a:tr>
              <a:tr h="3441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400" b="1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481772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50E85522-80A5-F7B8-D2B1-DCEFA82DD330}"/>
              </a:ext>
            </a:extLst>
          </p:cNvPr>
          <p:cNvSpPr/>
          <p:nvPr/>
        </p:nvSpPr>
        <p:spPr>
          <a:xfrm>
            <a:off x="5744135" y="6494184"/>
            <a:ext cx="69956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+mn-cs"/>
              </a:rPr>
              <a:t>Source: Numeris PPM, 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+mn-cs"/>
              </a:rPr>
              <a:t>09/16/24 to 05/25/25</a:t>
            </a: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+mn-cs"/>
              </a:rPr>
              <a:t>, Quebec Franco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767171"/>
              </a:solidFill>
              <a:effectLst/>
              <a:uLnTx/>
              <a:uFillTx/>
              <a:latin typeface="Calibri" panose="020F0502020204030204"/>
              <a:ea typeface="Verdana" panose="020B060403050404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900" b="0" i="0" u="none" strike="noStrike" kern="1200" cap="none" spc="0" normalizeH="0" baseline="0" noProof="0" dirty="0">
              <a:ln>
                <a:noFill/>
              </a:ln>
              <a:solidFill>
                <a:srgbClr val="767171"/>
              </a:solidFill>
              <a:effectLst/>
              <a:uLnTx/>
              <a:uFillTx/>
              <a:latin typeface="Calibri" panose="020F0502020204030204"/>
              <a:ea typeface="Verdana" panose="020B0604030504040204" pitchFamily="34" charset="0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D16C4A-8A60-CEEC-610C-DDD31180A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626373"/>
            <a:ext cx="2743200" cy="22727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7897E2-A5C7-4089-9B53-B4EB344509E2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7C0B5082-B034-A853-FFB6-4C337A0E5A2A}"/>
              </a:ext>
            </a:extLst>
          </p:cNvPr>
          <p:cNvSpPr txBox="1">
            <a:spLocks/>
          </p:cNvSpPr>
          <p:nvPr/>
        </p:nvSpPr>
        <p:spPr>
          <a:xfrm>
            <a:off x="6164496" y="1026576"/>
            <a:ext cx="11134377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900" b="1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Linear TV reaches</a:t>
            </a:r>
            <a:br>
              <a:rPr kumimoji="0" lang="en-CA" sz="2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</a:br>
            <a:r>
              <a:rPr kumimoji="0" lang="en-CA" sz="2900" b="1" i="0" u="none" strike="noStrike" kern="1200" cap="none" spc="0" normalizeH="0" baseline="0" noProof="0" dirty="0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90% </a:t>
            </a:r>
            <a:r>
              <a:rPr kumimoji="0" lang="en-CA" sz="2900" b="1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of </a:t>
            </a:r>
            <a:r>
              <a:rPr kumimoji="0" lang="en-CA" sz="2900" b="1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highlight>
                  <a:srgbClr val="FFFF00"/>
                </a:highligh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Quebec Franco</a:t>
            </a:r>
            <a:br>
              <a:rPr kumimoji="0" lang="en-CA" sz="2900" b="1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</a:br>
            <a:r>
              <a:rPr kumimoji="0" lang="en-CA" sz="2900" b="1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A18+ every week</a:t>
            </a:r>
          </a:p>
        </p:txBody>
      </p:sp>
      <p:pic>
        <p:nvPicPr>
          <p:cNvPr id="11" name="Picture 10" descr="A person and two children sitting on a couch&#10;&#10;Description automatically generated">
            <a:extLst>
              <a:ext uri="{FF2B5EF4-FFF2-40B4-BE49-F238E27FC236}">
                <a16:creationId xmlns:a16="http://schemas.microsoft.com/office/drawing/2014/main" id="{EDA1805E-3C32-930E-4081-7908CF174E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98" r="16500"/>
          <a:stretch/>
        </p:blipFill>
        <p:spPr>
          <a:xfrm>
            <a:off x="0" y="-93306"/>
            <a:ext cx="5617028" cy="6951305"/>
          </a:xfrm>
          <a:prstGeom prst="rect">
            <a:avLst/>
          </a:prstGeom>
        </p:spPr>
      </p:pic>
      <p:sp>
        <p:nvSpPr>
          <p:cNvPr id="12" name="Pentagon 11">
            <a:extLst>
              <a:ext uri="{FF2B5EF4-FFF2-40B4-BE49-F238E27FC236}">
                <a16:creationId xmlns:a16="http://schemas.microsoft.com/office/drawing/2014/main" id="{884EA28B-8CE0-A50D-84FD-7B1038C1C1AE}"/>
              </a:ext>
            </a:extLst>
          </p:cNvPr>
          <p:cNvSpPr/>
          <p:nvPr/>
        </p:nvSpPr>
        <p:spPr>
          <a:xfrm>
            <a:off x="5617028" y="2385294"/>
            <a:ext cx="2220686" cy="807175"/>
          </a:xfrm>
          <a:prstGeom prst="homePlate">
            <a:avLst/>
          </a:prstGeom>
          <a:solidFill>
            <a:srgbClr val="31B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AD34D2-563D-4137-8CC9-894D723B8166}"/>
              </a:ext>
            </a:extLst>
          </p:cNvPr>
          <p:cNvSpPr txBox="1"/>
          <p:nvPr/>
        </p:nvSpPr>
        <p:spPr>
          <a:xfrm>
            <a:off x="5950963" y="2570751"/>
            <a:ext cx="123783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A18+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A25-54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A18-34</a:t>
            </a:r>
          </a:p>
        </p:txBody>
      </p:sp>
    </p:spTree>
    <p:extLst>
      <p:ext uri="{BB962C8B-B14F-4D97-AF65-F5344CB8AC3E}">
        <p14:creationId xmlns:p14="http://schemas.microsoft.com/office/powerpoint/2010/main" val="269397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984306-6A17-A0C9-B193-FEFA389AA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12208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4AA95-4781-48AE-99F0-117C7142015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D629A7F-09CD-4AE3-9F40-A6A4CFC94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0" y="625301"/>
            <a:ext cx="11134377" cy="549275"/>
          </a:xfrm>
        </p:spPr>
        <p:txBody>
          <a:bodyPr>
            <a:noAutofit/>
          </a:bodyPr>
          <a:lstStyle/>
          <a:p>
            <a:r>
              <a:rPr lang="en-US" sz="2900" dirty="0">
                <a:solidFill>
                  <a:schemeClr val="bg2">
                    <a:lumMod val="25000"/>
                  </a:schemeClr>
                </a:solidFill>
              </a:rPr>
              <a:t>v</a:t>
            </a:r>
            <a:r>
              <a:rPr lang="en-US" sz="2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iewers spend </a:t>
            </a:r>
            <a:r>
              <a:rPr lang="en-US" sz="2900" dirty="0">
                <a:solidFill>
                  <a:srgbClr val="2FB6B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more</a:t>
            </a:r>
            <a:br>
              <a:rPr lang="en-US" sz="2900" dirty="0">
                <a:solidFill>
                  <a:srgbClr val="2FB6BA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2900" dirty="0">
                <a:solidFill>
                  <a:srgbClr val="2FB6B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time</a:t>
            </a:r>
            <a:r>
              <a:rPr lang="en-US" sz="29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with Total TV in Quebec</a:t>
            </a:r>
            <a:endParaRPr lang="en-CA" sz="29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Pentagon 11">
            <a:extLst>
              <a:ext uri="{FF2B5EF4-FFF2-40B4-BE49-F238E27FC236}">
                <a16:creationId xmlns:a16="http://schemas.microsoft.com/office/drawing/2014/main" id="{302B9691-01C8-F1F2-E4B9-1DFAFC7A55D7}"/>
              </a:ext>
            </a:extLst>
          </p:cNvPr>
          <p:cNvSpPr/>
          <p:nvPr/>
        </p:nvSpPr>
        <p:spPr>
          <a:xfrm rot="10800000">
            <a:off x="8508274" y="3429000"/>
            <a:ext cx="3683726" cy="906690"/>
          </a:xfrm>
          <a:prstGeom prst="homePlate">
            <a:avLst/>
          </a:prstGeom>
          <a:solidFill>
            <a:srgbClr val="31B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CDC60D-6DA7-E0C0-CDDA-4238CF0F3C88}"/>
              </a:ext>
            </a:extLst>
          </p:cNvPr>
          <p:cNvSpPr txBox="1"/>
          <p:nvPr/>
        </p:nvSpPr>
        <p:spPr>
          <a:xfrm>
            <a:off x="8551817" y="3466846"/>
            <a:ext cx="3596640" cy="83099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1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LATEST VAM DATA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Full TV &amp; Streaming Report Available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1" i="0" u="sng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HERE</a:t>
            </a:r>
            <a:endParaRPr kumimoji="0" lang="en-CA" sz="1600" b="1" i="0" u="sng" strike="noStrike" kern="1200" cap="none" spc="-150" normalizeH="0" baseline="0" noProof="0" dirty="0">
              <a:ln>
                <a:noFill/>
              </a:ln>
              <a:solidFill>
                <a:srgbClr val="31BEC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0ED3C95-464B-3F68-80FB-0FD3920CB032}"/>
              </a:ext>
            </a:extLst>
          </p:cNvPr>
          <p:cNvGraphicFramePr/>
          <p:nvPr/>
        </p:nvGraphicFramePr>
        <p:xfrm>
          <a:off x="258946" y="1174576"/>
          <a:ext cx="11368288" cy="4696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3E66FCA-9DEA-0AAC-8B4E-DF306EE53FD3}"/>
              </a:ext>
            </a:extLst>
          </p:cNvPr>
          <p:cNvSpPr txBox="1"/>
          <p:nvPr/>
        </p:nvSpPr>
        <p:spPr>
          <a:xfrm>
            <a:off x="3686971" y="2303682"/>
            <a:ext cx="52798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ADULTS 18+  |  </a:t>
            </a:r>
            <a:r>
              <a:rPr kumimoji="0" lang="en-C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QUEBEC FRANCO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CC9A84-5C1B-7431-F2E7-271E4E9BF800}"/>
              </a:ext>
            </a:extLst>
          </p:cNvPr>
          <p:cNvSpPr txBox="1"/>
          <p:nvPr/>
        </p:nvSpPr>
        <p:spPr>
          <a:xfrm>
            <a:off x="129600" y="6242400"/>
            <a:ext cx="110210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CA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Numeris</a:t>
            </a: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VAM,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09/16/24 to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5/25/25, </a:t>
            </a: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Quebec Franco, all time spent per capita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Total TV defined as linear TV and broadcaster streaming services | Streaming Services are ad-free and ad-supported services (in-home viewing only) </a:t>
            </a:r>
          </a:p>
        </p:txBody>
      </p:sp>
    </p:spTree>
    <p:extLst>
      <p:ext uri="{BB962C8B-B14F-4D97-AF65-F5344CB8AC3E}">
        <p14:creationId xmlns:p14="http://schemas.microsoft.com/office/powerpoint/2010/main" val="227106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631037CF-17FB-264E-A5B6-7ED7633BE639}"/>
              </a:ext>
            </a:extLst>
          </p:cNvPr>
          <p:cNvGraphicFramePr/>
          <p:nvPr/>
        </p:nvGraphicFramePr>
        <p:xfrm>
          <a:off x="-1334513" y="1380800"/>
          <a:ext cx="10426472" cy="4924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0F949523-6B37-AB48-B9F1-7768AB4F8D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5119" y="6304835"/>
            <a:ext cx="870109" cy="3452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9FA30D-7081-41CE-88F3-7519EADF3B5A}"/>
              </a:ext>
            </a:extLst>
          </p:cNvPr>
          <p:cNvSpPr txBox="1"/>
          <p:nvPr/>
        </p:nvSpPr>
        <p:spPr>
          <a:xfrm>
            <a:off x="4373797" y="3613004"/>
            <a:ext cx="10567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Total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TV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FE6885-09C8-ED01-F66A-6763C4146280}"/>
              </a:ext>
            </a:extLst>
          </p:cNvPr>
          <p:cNvSpPr txBox="1"/>
          <p:nvPr/>
        </p:nvSpPr>
        <p:spPr>
          <a:xfrm>
            <a:off x="3644134" y="1954278"/>
            <a:ext cx="52798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ADULTS 18+  |  </a:t>
            </a:r>
            <a:r>
              <a:rPr kumimoji="0" lang="en-C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QUEBEC FRANCO</a:t>
            </a:r>
          </a:p>
        </p:txBody>
      </p:sp>
      <p:sp>
        <p:nvSpPr>
          <p:cNvPr id="5" name="TextBox 22">
            <a:extLst>
              <a:ext uri="{FF2B5EF4-FFF2-40B4-BE49-F238E27FC236}">
                <a16:creationId xmlns:a16="http://schemas.microsoft.com/office/drawing/2014/main" id="{DC3E96D7-9E77-E409-B399-1F740370E787}"/>
              </a:ext>
            </a:extLst>
          </p:cNvPr>
          <p:cNvSpPr txBox="1"/>
          <p:nvPr/>
        </p:nvSpPr>
        <p:spPr>
          <a:xfrm>
            <a:off x="2720681" y="1609496"/>
            <a:ext cx="7126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SHARE OF VIDEO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3B3FCE7-DD84-77DD-7B95-4F53AF5FF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12208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4AA95-4781-48AE-99F0-117C7142015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E18556C-91D1-610C-DD59-D68D5F53DE44}"/>
              </a:ext>
            </a:extLst>
          </p:cNvPr>
          <p:cNvSpPr txBox="1">
            <a:spLocks/>
          </p:cNvSpPr>
          <p:nvPr/>
        </p:nvSpPr>
        <p:spPr>
          <a:xfrm>
            <a:off x="453600" y="626400"/>
            <a:ext cx="11744288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Total TV = 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2FB6B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greatest share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of time spent with video</a:t>
            </a:r>
            <a:endParaRPr kumimoji="0" lang="en-CA" sz="29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Pentagon 11">
            <a:extLst>
              <a:ext uri="{FF2B5EF4-FFF2-40B4-BE49-F238E27FC236}">
                <a16:creationId xmlns:a16="http://schemas.microsoft.com/office/drawing/2014/main" id="{BBA9AA94-BEF6-76C0-7E72-D52530074A34}"/>
              </a:ext>
            </a:extLst>
          </p:cNvPr>
          <p:cNvSpPr/>
          <p:nvPr/>
        </p:nvSpPr>
        <p:spPr>
          <a:xfrm rot="10800000">
            <a:off x="8508274" y="4835084"/>
            <a:ext cx="3683726" cy="906690"/>
          </a:xfrm>
          <a:prstGeom prst="homePlate">
            <a:avLst/>
          </a:prstGeom>
          <a:solidFill>
            <a:srgbClr val="31B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FB6A54-173B-E951-FDE2-7937446FE8D7}"/>
              </a:ext>
            </a:extLst>
          </p:cNvPr>
          <p:cNvSpPr txBox="1"/>
          <p:nvPr/>
        </p:nvSpPr>
        <p:spPr>
          <a:xfrm>
            <a:off x="8613619" y="4872930"/>
            <a:ext cx="3473035" cy="83099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1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LATEST VAM DATA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Full TV &amp; Streaming Report Available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1" i="0" u="sng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HERE</a:t>
            </a:r>
            <a:endParaRPr kumimoji="0" lang="en-CA" sz="1600" b="1" i="0" u="sng" strike="noStrike" kern="1200" cap="none" spc="-150" normalizeH="0" baseline="0" noProof="0" dirty="0">
              <a:ln>
                <a:noFill/>
              </a:ln>
              <a:solidFill>
                <a:srgbClr val="31BEC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AEEDC9-FA06-01AC-4A6B-3CFE2DED0795}"/>
              </a:ext>
            </a:extLst>
          </p:cNvPr>
          <p:cNvSpPr txBox="1"/>
          <p:nvPr/>
        </p:nvSpPr>
        <p:spPr>
          <a:xfrm>
            <a:off x="129600" y="6242400"/>
            <a:ext cx="1102108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Source: </a:t>
            </a:r>
            <a:r>
              <a:rPr kumimoji="0" lang="en-CA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Numeris</a:t>
            </a: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VAM,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09/16/24 to 5/25/25</a:t>
            </a: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Quebec Franco, all time spent per capita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 TV defined as linear TV and broadcaster streaming services | Streaming Services are ad-free and ad-supported services (in-home viewing only)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 Streaming Services: </a:t>
            </a:r>
            <a:r>
              <a:rPr kumimoji="0" lang="en-US" sz="9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AppleTV+, CBS News, Club </a:t>
            </a:r>
            <a:r>
              <a:rPr kumimoji="0" lang="en-US" sz="900" b="0" i="0" u="none" strike="noStrike" kern="100" cap="none" spc="0" normalizeH="0" baseline="0" noProof="0" dirty="0" err="1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Illico</a:t>
            </a:r>
            <a:r>
              <a:rPr kumimoji="0" lang="en-US" sz="9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Crave (OTT Only), Crunchyroll, Daily Motion, DAZN, Discovery Plus, ET Online US, </a:t>
            </a:r>
            <a:r>
              <a:rPr kumimoji="0" lang="en-US" sz="900" b="0" i="0" u="none" strike="noStrike" kern="100" cap="none" spc="0" normalizeH="0" baseline="0" noProof="0" dirty="0" err="1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FuboTV</a:t>
            </a:r>
            <a:r>
              <a:rPr kumimoji="0" lang="en-US" sz="9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Paramount+, Pluto TV, Roku Channel, Samsung TV Plus, TED, </a:t>
            </a:r>
            <a:r>
              <a:rPr kumimoji="0" lang="en-US" sz="900" b="0" i="0" u="none" strike="noStrike" kern="100" cap="none" spc="0" normalizeH="0" baseline="0" noProof="0" dirty="0" err="1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TubiTV</a:t>
            </a:r>
            <a:r>
              <a:rPr kumimoji="0" lang="en-CA" sz="900" b="0" i="0" u="none" strike="noStrike" kern="100" cap="none" spc="0" normalizeH="0" baseline="0" noProof="0" dirty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US" sz="900" b="0" i="0" u="none" strike="noStrike" kern="100" cap="none" spc="0" normalizeH="0" baseline="0" noProof="0" dirty="0">
              <a:ln>
                <a:noFill/>
              </a:ln>
              <a:solidFill>
                <a:srgbClr val="E8E8E8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959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28">
            <a:extLst>
              <a:ext uri="{FF2B5EF4-FFF2-40B4-BE49-F238E27FC236}">
                <a16:creationId xmlns:a16="http://schemas.microsoft.com/office/drawing/2014/main" id="{C46384B5-177A-48CE-758E-96C9357EAC0E}"/>
              </a:ext>
            </a:extLst>
          </p:cNvPr>
          <p:cNvSpPr/>
          <p:nvPr/>
        </p:nvSpPr>
        <p:spPr>
          <a:xfrm>
            <a:off x="1" y="0"/>
            <a:ext cx="3168356" cy="6858000"/>
          </a:xfrm>
          <a:custGeom>
            <a:avLst/>
            <a:gdLst>
              <a:gd name="connsiteX0" fmla="*/ 0 w 8128000"/>
              <a:gd name="connsiteY0" fmla="*/ 0 h 6858000"/>
              <a:gd name="connsiteX1" fmla="*/ 4064000 w 8128000"/>
              <a:gd name="connsiteY1" fmla="*/ 0 h 6858000"/>
              <a:gd name="connsiteX2" fmla="*/ 8128000 w 8128000"/>
              <a:gd name="connsiteY2" fmla="*/ 0 h 6858000"/>
              <a:gd name="connsiteX3" fmla="*/ 8128000 w 8128000"/>
              <a:gd name="connsiteY3" fmla="*/ 6858000 h 6858000"/>
              <a:gd name="connsiteX4" fmla="*/ 4064000 w 8128000"/>
              <a:gd name="connsiteY4" fmla="*/ 6858000 h 6858000"/>
              <a:gd name="connsiteX5" fmla="*/ 0 w 8128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8000" h="6858000">
                <a:moveTo>
                  <a:pt x="0" y="0"/>
                </a:moveTo>
                <a:lnTo>
                  <a:pt x="4064000" y="0"/>
                </a:lnTo>
                <a:lnTo>
                  <a:pt x="8128000" y="0"/>
                </a:lnTo>
                <a:lnTo>
                  <a:pt x="8128000" y="6858000"/>
                </a:lnTo>
                <a:lnTo>
                  <a:pt x="406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1BEC1"/>
          </a:solidFill>
          <a:ln>
            <a:noFill/>
          </a:ln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192024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EC5F55F-A562-B9A7-249F-56CEDFCBF4F2}"/>
              </a:ext>
            </a:extLst>
          </p:cNvPr>
          <p:cNvSpPr txBox="1">
            <a:spLocks/>
          </p:cNvSpPr>
          <p:nvPr/>
        </p:nvSpPr>
        <p:spPr>
          <a:xfrm>
            <a:off x="3704650" y="2518038"/>
            <a:ext cx="7439600" cy="1410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1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we hope you found this report useful.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1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there’s much more we’d love to share.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click</a:t>
            </a:r>
            <a:r>
              <a:rPr kumimoji="0" lang="en-US" sz="2400" b="0" i="0" u="none" strike="noStrike" kern="1200" cap="none" spc="-1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 the links below and let’s connect.</a:t>
            </a:r>
            <a:endParaRPr kumimoji="0" lang="en-CA" sz="2400" b="0" i="0" u="none" strike="noStrike" kern="1200" cap="none" spc="-15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B5F654-26DA-4129-6D3D-EA069CC32D5F}"/>
              </a:ext>
            </a:extLst>
          </p:cNvPr>
          <p:cNvSpPr/>
          <p:nvPr/>
        </p:nvSpPr>
        <p:spPr>
          <a:xfrm>
            <a:off x="10166096" y="6105009"/>
            <a:ext cx="1765300" cy="63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C8952CA-787F-0353-BE06-96ACE23ED5E3}"/>
              </a:ext>
            </a:extLst>
          </p:cNvPr>
          <p:cNvSpPr txBox="1">
            <a:spLocks/>
          </p:cNvSpPr>
          <p:nvPr/>
        </p:nvSpPr>
        <p:spPr>
          <a:xfrm>
            <a:off x="5194586" y="4081968"/>
            <a:ext cx="2345969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spc="-150" dirty="0">
                <a:solidFill>
                  <a:srgbClr val="31BEC1"/>
                </a:solidFill>
              </a:rPr>
              <a:t>f</a:t>
            </a:r>
            <a:r>
              <a:rPr kumimoji="0" lang="en-US" sz="1800" b="1" i="0" u="none" strike="noStrike" kern="1200" cap="none" spc="-150" normalizeH="0" baseline="0" noProof="0" dirty="0" err="1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ollow</a:t>
            </a:r>
            <a:endParaRPr kumimoji="0" lang="en-CA" sz="1800" b="1" i="0" u="none" strike="noStrike" kern="1200" cap="none" spc="-150" normalizeH="0" baseline="0" noProof="0" dirty="0">
              <a:ln>
                <a:noFill/>
              </a:ln>
              <a:solidFill>
                <a:srgbClr val="31BEC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F0C8B43-799C-59D1-D3DD-AB32BA0C52A8}"/>
              </a:ext>
            </a:extLst>
          </p:cNvPr>
          <p:cNvSpPr txBox="1">
            <a:spLocks/>
          </p:cNvSpPr>
          <p:nvPr/>
        </p:nvSpPr>
        <p:spPr>
          <a:xfrm>
            <a:off x="3162808" y="4081968"/>
            <a:ext cx="2345969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spc="-150" dirty="0">
                <a:solidFill>
                  <a:srgbClr val="31BEC1"/>
                </a:solidFill>
              </a:rPr>
              <a:t>s</a:t>
            </a:r>
            <a:r>
              <a:rPr kumimoji="0" lang="en-US" sz="1800" b="1" i="0" u="none" strike="noStrike" kern="1200" cap="none" spc="-150" normalizeH="0" baseline="0" noProof="0" dirty="0" err="1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ubscribe</a:t>
            </a:r>
            <a:endParaRPr kumimoji="0" lang="en-CA" sz="1800" b="1" i="0" u="none" strike="noStrike" kern="1200" cap="none" spc="-150" normalizeH="0" baseline="0" noProof="0" dirty="0">
              <a:ln>
                <a:noFill/>
              </a:ln>
              <a:solidFill>
                <a:srgbClr val="31BEC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93D8572-E173-42AF-988F-D2C8D37CB911}"/>
              </a:ext>
            </a:extLst>
          </p:cNvPr>
          <p:cNvSpPr txBox="1">
            <a:spLocks/>
          </p:cNvSpPr>
          <p:nvPr/>
        </p:nvSpPr>
        <p:spPr>
          <a:xfrm>
            <a:off x="7275243" y="4098011"/>
            <a:ext cx="2345969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spc="-150" dirty="0">
                <a:solidFill>
                  <a:srgbClr val="31BEC1"/>
                </a:solidFill>
              </a:rPr>
              <a:t>r</a:t>
            </a:r>
            <a:r>
              <a:rPr kumimoji="0" lang="en-US" sz="1800" b="1" i="0" u="none" strike="noStrike" kern="1200" cap="none" spc="-150" normalizeH="0" baseline="0" noProof="0" dirty="0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each out</a:t>
            </a:r>
            <a:endParaRPr kumimoji="0" lang="en-CA" sz="1800" b="1" i="0" u="none" strike="noStrike" kern="1200" cap="none" spc="-150" normalizeH="0" baseline="0" noProof="0" dirty="0">
              <a:ln>
                <a:noFill/>
              </a:ln>
              <a:solidFill>
                <a:srgbClr val="31BEC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7" name="Picture 16" descr="A blue square with white letters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C65B4ACF-42D3-B8B1-EC6C-F8BE69EF1D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3" b="10240"/>
          <a:stretch/>
        </p:blipFill>
        <p:spPr>
          <a:xfrm>
            <a:off x="5820614" y="4712195"/>
            <a:ext cx="1188475" cy="911165"/>
          </a:xfrm>
          <a:prstGeom prst="rect">
            <a:avLst/>
          </a:prstGeom>
        </p:spPr>
      </p:pic>
      <p:pic>
        <p:nvPicPr>
          <p:cNvPr id="19" name="Picture 18" descr="A blue and black open envelope with a paper in it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F184C1DE-52B6-1A90-4995-72E709054A8B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364" y="4701894"/>
            <a:ext cx="866858" cy="866858"/>
          </a:xfrm>
          <a:prstGeom prst="rect">
            <a:avLst/>
          </a:prstGeom>
        </p:spPr>
      </p:pic>
      <p:pic>
        <p:nvPicPr>
          <p:cNvPr id="21" name="Picture 20" descr="A black background with a black square&#10;&#10;Description automatically generated with medium confidence">
            <a:hlinkClick r:id="rId7"/>
            <a:extLst>
              <a:ext uri="{FF2B5EF4-FFF2-40B4-BE49-F238E27FC236}">
                <a16:creationId xmlns:a16="http://schemas.microsoft.com/office/drawing/2014/main" id="{2C878311-6B07-1BA8-3196-F89CA11364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191" y="4647286"/>
            <a:ext cx="976074" cy="976074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036EC311-D01A-2478-5F6E-23BEC02F10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687" y="1358534"/>
            <a:ext cx="2306313" cy="915132"/>
          </a:xfrm>
          <a:prstGeom prst="rect">
            <a:avLst/>
          </a:prstGeom>
        </p:spPr>
      </p:pic>
      <p:pic>
        <p:nvPicPr>
          <p:cNvPr id="4" name="Picture 3" descr="A person sitting on a bed holding a remote control&#10;&#10;Description automatically generated">
            <a:extLst>
              <a:ext uri="{FF2B5EF4-FFF2-40B4-BE49-F238E27FC236}">
                <a16:creationId xmlns:a16="http://schemas.microsoft.com/office/drawing/2014/main" id="{839FD8A2-307B-6AFF-C6A6-DD7C157154F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7993" r="2884" b="4294"/>
          <a:stretch/>
        </p:blipFill>
        <p:spPr>
          <a:xfrm>
            <a:off x="2" y="0"/>
            <a:ext cx="3168355" cy="183513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DBEECA1-DDDF-BC14-6570-60121FA20269}"/>
              </a:ext>
            </a:extLst>
          </p:cNvPr>
          <p:cNvSpPr txBox="1">
            <a:spLocks/>
          </p:cNvSpPr>
          <p:nvPr/>
        </p:nvSpPr>
        <p:spPr>
          <a:xfrm>
            <a:off x="129600" y="2010370"/>
            <a:ext cx="2667000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z="1800" dirty="0">
                <a:solidFill>
                  <a:schemeClr val="bg1"/>
                </a:solidFill>
              </a:rPr>
              <a:t>the power of TV</a:t>
            </a:r>
          </a:p>
          <a:p>
            <a:r>
              <a:rPr lang="en-US" sz="1800" dirty="0">
                <a:solidFill>
                  <a:schemeClr val="bg1"/>
                </a:solidFill>
              </a:rPr>
              <a:t>in an attention</a:t>
            </a:r>
          </a:p>
          <a:p>
            <a:r>
              <a:rPr lang="en-US" sz="1800" dirty="0">
                <a:solidFill>
                  <a:schemeClr val="bg1"/>
                </a:solidFill>
              </a:rPr>
              <a:t>economy</a:t>
            </a:r>
            <a:endParaRPr lang="en-CA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0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C720E-E867-2A4E-04AA-4E81EC091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6508D51-62F6-83EC-4DD7-F7E1D6C5C1B8}"/>
              </a:ext>
            </a:extLst>
          </p:cNvPr>
          <p:cNvGraphicFramePr/>
          <p:nvPr/>
        </p:nvGraphicFramePr>
        <p:xfrm>
          <a:off x="1207626" y="2831613"/>
          <a:ext cx="10753357" cy="4757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D41AB4D3-7C6C-CA61-0E49-E57BCE4FE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149B21-F7F4-47D9-AC99-6401BC06378C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65B2DD7-FB5C-7997-9096-0172E287F432}"/>
              </a:ext>
            </a:extLst>
          </p:cNvPr>
          <p:cNvSpPr txBox="1">
            <a:spLocks/>
          </p:cNvSpPr>
          <p:nvPr/>
        </p:nvSpPr>
        <p:spPr>
          <a:xfrm>
            <a:off x="390003" y="1414726"/>
            <a:ext cx="3906242" cy="923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 spc="3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YouTube doesn’t beat Total TV in time spent, even among young adults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31BEC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92DA4E-E86E-B76F-885C-6FECFC31B6DD}"/>
              </a:ext>
            </a:extLst>
          </p:cNvPr>
          <p:cNvSpPr txBox="1"/>
          <p:nvPr/>
        </p:nvSpPr>
        <p:spPr>
          <a:xfrm>
            <a:off x="5552513" y="676887"/>
            <a:ext cx="7126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-150" normalizeH="0" baseline="0" noProof="0" dirty="0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AVERAGE HOURS / WEEK</a:t>
            </a:r>
          </a:p>
        </p:txBody>
      </p:sp>
      <p:sp>
        <p:nvSpPr>
          <p:cNvPr id="3" name="Pentagon 2">
            <a:extLst>
              <a:ext uri="{FF2B5EF4-FFF2-40B4-BE49-F238E27FC236}">
                <a16:creationId xmlns:a16="http://schemas.microsoft.com/office/drawing/2014/main" id="{09AB774D-B8B5-1DC6-D3E7-89A3C716353A}"/>
              </a:ext>
            </a:extLst>
          </p:cNvPr>
          <p:cNvSpPr/>
          <p:nvPr/>
        </p:nvSpPr>
        <p:spPr>
          <a:xfrm rot="10800000">
            <a:off x="6908800" y="1141626"/>
            <a:ext cx="5283200" cy="813261"/>
          </a:xfrm>
          <a:prstGeom prst="homePlate">
            <a:avLst/>
          </a:prstGeom>
          <a:solidFill>
            <a:srgbClr val="31B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731088-0221-FE09-F8B0-532D7109CC06}"/>
              </a:ext>
            </a:extLst>
          </p:cNvPr>
          <p:cNvSpPr txBox="1"/>
          <p:nvPr/>
        </p:nvSpPr>
        <p:spPr>
          <a:xfrm>
            <a:off x="7360608" y="1370430"/>
            <a:ext cx="3510592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ADULTS 18-34  |  Ontario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DC0824B-1AB6-4678-8D65-4B5BA5B31FD3}"/>
              </a:ext>
            </a:extLst>
          </p:cNvPr>
          <p:cNvGraphicFramePr/>
          <p:nvPr/>
        </p:nvGraphicFramePr>
        <p:xfrm>
          <a:off x="2154683" y="2240508"/>
          <a:ext cx="8859241" cy="3837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728815D3-0CC9-4C12-BC13-B098169648B9}"/>
              </a:ext>
            </a:extLst>
          </p:cNvPr>
          <p:cNvSpPr txBox="1"/>
          <p:nvPr/>
        </p:nvSpPr>
        <p:spPr>
          <a:xfrm>
            <a:off x="129600" y="6242400"/>
            <a:ext cx="110210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Numeris VAM,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09/2024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to 05/2025</a:t>
            </a: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Ontario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Total TV defined as linear TV and broadcaster streaming services | Streaming Services are ad-free and ad-supported services (in-home viewing only)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408085-2618-C912-367B-344ED6BA1612}"/>
              </a:ext>
            </a:extLst>
          </p:cNvPr>
          <p:cNvSpPr/>
          <p:nvPr/>
        </p:nvSpPr>
        <p:spPr>
          <a:xfrm>
            <a:off x="2180374" y="2215585"/>
            <a:ext cx="314036" cy="3017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69ECEB-EB55-7277-DBF7-9103931B0C7B}"/>
              </a:ext>
            </a:extLst>
          </p:cNvPr>
          <p:cNvSpPr txBox="1"/>
          <p:nvPr/>
        </p:nvSpPr>
        <p:spPr>
          <a:xfrm>
            <a:off x="274673" y="3605439"/>
            <a:ext cx="1865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-150" normalizeH="0" baseline="0" noProof="0" dirty="0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BROADCAST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-150" normalizeH="0" baseline="0" noProof="0" dirty="0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YTD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1875259-31EB-2592-456B-9EC41DB356F5}"/>
              </a:ext>
            </a:extLst>
          </p:cNvPr>
          <p:cNvSpPr txBox="1">
            <a:spLocks/>
          </p:cNvSpPr>
          <p:nvPr/>
        </p:nvSpPr>
        <p:spPr>
          <a:xfrm>
            <a:off x="390003" y="246268"/>
            <a:ext cx="4893198" cy="15127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z="2900" spc="-150" dirty="0">
                <a:solidFill>
                  <a:schemeClr val="bg2">
                    <a:lumMod val="25000"/>
                  </a:schemeClr>
                </a:solidFill>
              </a:rPr>
              <a:t>time spent with TV stable with young adults</a:t>
            </a:r>
            <a:endParaRPr lang="en-CA" sz="2900" spc="-15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20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92099-B0B0-294C-6496-84B11E58E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3FA12ECA-1709-378E-73D5-5B277EE22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149B21-F7F4-47D9-AC99-6401BC06378C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2CC859F-8C84-534E-AD08-697F442A4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811" y="668743"/>
            <a:ext cx="5211589" cy="549275"/>
          </a:xfrm>
        </p:spPr>
        <p:txBody>
          <a:bodyPr>
            <a:noAutofit/>
          </a:bodyPr>
          <a:lstStyle/>
          <a:p>
            <a:r>
              <a:rPr lang="en-US" sz="2900" spc="-150" dirty="0">
                <a:solidFill>
                  <a:schemeClr val="bg2">
                    <a:lumMod val="25000"/>
                  </a:schemeClr>
                </a:solidFill>
              </a:rPr>
              <a:t>US data is </a:t>
            </a:r>
            <a:r>
              <a:rPr lang="en-US" sz="2900" i="1" spc="-150" dirty="0">
                <a:solidFill>
                  <a:srgbClr val="31BEC1"/>
                </a:solidFill>
              </a:rPr>
              <a:t>not</a:t>
            </a:r>
            <a:r>
              <a:rPr lang="en-US" sz="2900" spc="-150" dirty="0">
                <a:solidFill>
                  <a:schemeClr val="bg2">
                    <a:lumMod val="25000"/>
                  </a:schemeClr>
                </a:solidFill>
              </a:rPr>
              <a:t> a proxy</a:t>
            </a:r>
            <a:br>
              <a:rPr lang="en-US" sz="2900" spc="-15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sz="2900" spc="-150" dirty="0">
                <a:solidFill>
                  <a:schemeClr val="bg2">
                    <a:lumMod val="25000"/>
                  </a:schemeClr>
                </a:solidFill>
              </a:rPr>
              <a:t>for Canadian media</a:t>
            </a:r>
            <a:endParaRPr lang="en-CA" sz="2900" spc="-15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FC28D7-805F-5357-6768-D9B90DB4EF36}"/>
              </a:ext>
            </a:extLst>
          </p:cNvPr>
          <p:cNvSpPr txBox="1"/>
          <p:nvPr/>
        </p:nvSpPr>
        <p:spPr>
          <a:xfrm>
            <a:off x="129600" y="6242400"/>
            <a:ext cx="1102108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 source: Nielsen Gauge, May 2025, P2+, viewing on a TV set </a:t>
            </a: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(ex “other” viewing; proportionally adjusted)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Canada source: Numeris VAM, Ontario, May 2025, P2+, viewing on a TV set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UK source: BARB, May 2025, P4+, viewing on a TV set | “Streaming” = “Total SVOD/ AVOD” | “Video-sharing” is largely YouTube, but also includes TikTok, Twitch etc. (on a TV set)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ED137A8-79AD-7663-193C-31A362A2E3FF}"/>
              </a:ext>
            </a:extLst>
          </p:cNvPr>
          <p:cNvSpPr txBox="1">
            <a:spLocks/>
          </p:cNvSpPr>
          <p:nvPr/>
        </p:nvSpPr>
        <p:spPr>
          <a:xfrm>
            <a:off x="527143" y="1370488"/>
            <a:ext cx="3682090" cy="147732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 spc="3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here’s the lay of the land: s</a:t>
            </a:r>
            <a:r>
              <a:rPr kumimoji="0" lang="en-CA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treaming</a:t>
            </a: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in the US is much higher than in Canada, where our media habits more closely mirror those in the UK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31BEC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F9E384-E0CB-7266-09FD-32113256B782}"/>
              </a:ext>
            </a:extLst>
          </p:cNvPr>
          <p:cNvSpPr txBox="1"/>
          <p:nvPr/>
        </p:nvSpPr>
        <p:spPr>
          <a:xfrm>
            <a:off x="3769171" y="1757310"/>
            <a:ext cx="7126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SHARE OF VIEWING ON A TV SET</a:t>
            </a:r>
            <a:endParaRPr kumimoji="0" lang="en-CA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F95E36-1583-09E5-824A-E017E87BE849}"/>
              </a:ext>
            </a:extLst>
          </p:cNvPr>
          <p:cNvSpPr txBox="1"/>
          <p:nvPr/>
        </p:nvSpPr>
        <p:spPr>
          <a:xfrm>
            <a:off x="1740001" y="243524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USA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B61CAF-3828-E042-F374-36B8031393CC}"/>
              </a:ext>
            </a:extLst>
          </p:cNvPr>
          <p:cNvSpPr txBox="1"/>
          <p:nvPr/>
        </p:nvSpPr>
        <p:spPr>
          <a:xfrm>
            <a:off x="7332562" y="2447706"/>
            <a:ext cx="6238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UK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E57BE786-C0C7-6699-8F95-1221D2263F60}"/>
              </a:ext>
            </a:extLst>
          </p:cNvPr>
          <p:cNvGraphicFramePr>
            <a:graphicFrameLocks/>
          </p:cNvGraphicFramePr>
          <p:nvPr/>
        </p:nvGraphicFramePr>
        <p:xfrm>
          <a:off x="2689764" y="2772000"/>
          <a:ext cx="4055533" cy="2976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048AB46B-EC3B-CC46-8E9E-52F41402D24A}"/>
              </a:ext>
            </a:extLst>
          </p:cNvPr>
          <p:cNvGraphicFramePr>
            <a:graphicFrameLocks/>
          </p:cNvGraphicFramePr>
          <p:nvPr/>
        </p:nvGraphicFramePr>
        <p:xfrm>
          <a:off x="8479154" y="2771576"/>
          <a:ext cx="3945690" cy="3025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463FD70B-E584-95F7-409D-0FEACC0B4A15}"/>
              </a:ext>
            </a:extLst>
          </p:cNvPr>
          <p:cNvGraphicFramePr>
            <a:graphicFrameLocks/>
          </p:cNvGraphicFramePr>
          <p:nvPr/>
        </p:nvGraphicFramePr>
        <p:xfrm>
          <a:off x="5556546" y="2813504"/>
          <a:ext cx="3945690" cy="3025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D804C77-ECBD-5F1A-93F7-B1A24EAC091A}"/>
              </a:ext>
            </a:extLst>
          </p:cNvPr>
          <p:cNvSpPr txBox="1"/>
          <p:nvPr/>
        </p:nvSpPr>
        <p:spPr>
          <a:xfrm>
            <a:off x="4409954" y="2447706"/>
            <a:ext cx="62388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en-US" sz="20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CANADA</a:t>
            </a:r>
          </a:p>
        </p:txBody>
      </p:sp>
    </p:spTree>
    <p:extLst>
      <p:ext uri="{BB962C8B-B14F-4D97-AF65-F5344CB8AC3E}">
        <p14:creationId xmlns:p14="http://schemas.microsoft.com/office/powerpoint/2010/main" val="76883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21047A-3632-1CA7-D8E3-BB8F1644F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FFFA-701C-4FFE-9E90-56CC9504A9C5}" type="slidenum">
              <a:rPr lang="en-CA" smtClean="0"/>
              <a:pPr/>
              <a:t>4</a:t>
            </a:fld>
            <a:endParaRPr lang="en-CA" dirty="0"/>
          </a:p>
        </p:txBody>
      </p:sp>
      <p:pic>
        <p:nvPicPr>
          <p:cNvPr id="1026" name="Picture 3">
            <a:extLst>
              <a:ext uri="{FF2B5EF4-FFF2-40B4-BE49-F238E27FC236}">
                <a16:creationId xmlns:a16="http://schemas.microsoft.com/office/drawing/2014/main" id="{31F45562-F563-17E0-CFBF-9A728324E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20" y="210036"/>
            <a:ext cx="8204142" cy="357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>
            <a:extLst>
              <a:ext uri="{FF2B5EF4-FFF2-40B4-BE49-F238E27FC236}">
                <a16:creationId xmlns:a16="http://schemas.microsoft.com/office/drawing/2014/main" id="{D221306A-4D76-43BF-D729-30FB5D5E8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52" y="3886326"/>
            <a:ext cx="8186139" cy="2886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01A501-01C9-4511-94A2-FD82DB4279F8}"/>
              </a:ext>
            </a:extLst>
          </p:cNvPr>
          <p:cNvSpPr txBox="1"/>
          <p:nvPr/>
        </p:nvSpPr>
        <p:spPr>
          <a:xfrm>
            <a:off x="8626095" y="3163077"/>
            <a:ext cx="336348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dirty="0"/>
              <a:t>Source: Lumen, </a:t>
            </a:r>
            <a:r>
              <a:rPr lang="en-CA" sz="1600" dirty="0" err="1"/>
              <a:t>ebiquity</a:t>
            </a:r>
            <a:endParaRPr lang="en-CA" sz="1600" dirty="0"/>
          </a:p>
          <a:p>
            <a:r>
              <a:rPr lang="en-CA" sz="1600" dirty="0"/>
              <a:t>“Maximising Profit through Attention”</a:t>
            </a:r>
          </a:p>
          <a:p>
            <a:r>
              <a:rPr lang="en-CA" sz="1600" dirty="0"/>
              <a:t>October 2024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00927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72DC8-60F8-7082-BE7A-D8A8844A4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11">
            <a:extLst>
              <a:ext uri="{FF2B5EF4-FFF2-40B4-BE49-F238E27FC236}">
                <a16:creationId xmlns:a16="http://schemas.microsoft.com/office/drawing/2014/main" id="{B63EFCA8-C006-4B48-89C2-041A52AA808F}"/>
              </a:ext>
            </a:extLst>
          </p:cNvPr>
          <p:cNvSpPr/>
          <p:nvPr/>
        </p:nvSpPr>
        <p:spPr>
          <a:xfrm rot="10800000">
            <a:off x="8508274" y="4835084"/>
            <a:ext cx="3683726" cy="906690"/>
          </a:xfrm>
          <a:prstGeom prst="homePlate">
            <a:avLst/>
          </a:prstGeom>
          <a:solidFill>
            <a:srgbClr val="31B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DAEF1C9-39D7-904B-27C1-2D747095DF09}"/>
              </a:ext>
            </a:extLst>
          </p:cNvPr>
          <p:cNvSpPr txBox="1"/>
          <p:nvPr/>
        </p:nvSpPr>
        <p:spPr>
          <a:xfrm>
            <a:off x="2458578" y="1411342"/>
            <a:ext cx="7126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AVERAGE WEEKLY REACH 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ADULTS 18+  |  ONTARIO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109054E-F3EE-6F3B-2F11-9A62F6D4B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149B21-F7F4-47D9-AC99-6401BC06378C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7B8FC9-6C16-D703-C46E-6BAAA39EC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779" y="626400"/>
            <a:ext cx="11589439" cy="549275"/>
          </a:xfrm>
        </p:spPr>
        <p:txBody>
          <a:bodyPr>
            <a:noAutofit/>
          </a:bodyPr>
          <a:lstStyle/>
          <a:p>
            <a:r>
              <a:rPr lang="en-US" sz="2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linear TV’s reach</a:t>
            </a:r>
            <a:br>
              <a:rPr lang="en-US" sz="29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2900" dirty="0">
                <a:solidFill>
                  <a:srgbClr val="2FB6B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exceeds</a:t>
            </a:r>
            <a:r>
              <a:rPr lang="en-US" sz="29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all streaming services</a:t>
            </a:r>
            <a:endParaRPr lang="en-CA" sz="29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A319A7-4C9D-B5E9-44F3-E46AD349195F}"/>
              </a:ext>
            </a:extLst>
          </p:cNvPr>
          <p:cNvSpPr txBox="1"/>
          <p:nvPr/>
        </p:nvSpPr>
        <p:spPr>
          <a:xfrm>
            <a:off x="129600" y="6242400"/>
            <a:ext cx="110210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CA" sz="900" dirty="0"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</a:t>
            </a:r>
            <a:r>
              <a:rPr lang="en-CA" sz="900" dirty="0" err="1"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Numeris</a:t>
            </a:r>
            <a:r>
              <a:rPr lang="en-CA" sz="900" dirty="0"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VAM </a:t>
            </a:r>
            <a:r>
              <a:rPr lang="en-US" sz="900" dirty="0">
                <a:solidFill>
                  <a:srgbClr val="76717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09/16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/24 to</a:t>
            </a:r>
            <a:r>
              <a:rPr lang="en-US" sz="9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5/25/2025</a:t>
            </a:r>
            <a:r>
              <a:rPr lang="en-CA" sz="900" dirty="0"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Ontario</a:t>
            </a:r>
          </a:p>
          <a:p>
            <a:pPr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Total TV defined as linear TV and broadcaster streaming services</a:t>
            </a:r>
            <a:r>
              <a:rPr lang="en-CA" sz="900" dirty="0"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| </a:t>
            </a: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Streaming Services </a:t>
            </a:r>
            <a:r>
              <a:rPr lang="en-CA" sz="900" dirty="0"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ad-free and ad-supported services (in-home viewing only)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A95D53-2173-746C-D890-4D5F421E6125}"/>
              </a:ext>
            </a:extLst>
          </p:cNvPr>
          <p:cNvSpPr txBox="1"/>
          <p:nvPr/>
        </p:nvSpPr>
        <p:spPr>
          <a:xfrm>
            <a:off x="8551817" y="4872930"/>
            <a:ext cx="3596640" cy="83099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CA" sz="1600" b="1" spc="-1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LATEST VAM DATA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kumimoji="0" lang="en-CA" sz="1600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Full TV &amp; Streaming Report Available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CA" sz="1600" b="1" u="sng" spc="-1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HERE</a:t>
            </a:r>
            <a:endParaRPr kumimoji="0" lang="en-CA" sz="1600" b="1" i="0" u="sng" strike="noStrike" kern="1200" cap="none" spc="-150" normalizeH="0" baseline="0" noProof="0" dirty="0">
              <a:ln>
                <a:noFill/>
              </a:ln>
              <a:solidFill>
                <a:srgbClr val="31BEC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AF93F09-8FBA-DB2C-531F-E95778E8E198}"/>
              </a:ext>
            </a:extLst>
          </p:cNvPr>
          <p:cNvGraphicFramePr/>
          <p:nvPr/>
        </p:nvGraphicFramePr>
        <p:xfrm>
          <a:off x="482490" y="1325795"/>
          <a:ext cx="10753357" cy="4757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6445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5C787E4-2965-4F64-A8DA-C2ED0492F4C5}"/>
              </a:ext>
            </a:extLst>
          </p:cNvPr>
          <p:cNvSpPr txBox="1"/>
          <p:nvPr/>
        </p:nvSpPr>
        <p:spPr>
          <a:xfrm>
            <a:off x="-418046" y="3036228"/>
            <a:ext cx="52798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ADULTS 18+  |  ONTARIO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9FA30D-7081-41CE-88F3-7519EADF3B5A}"/>
              </a:ext>
            </a:extLst>
          </p:cNvPr>
          <p:cNvSpPr txBox="1"/>
          <p:nvPr/>
        </p:nvSpPr>
        <p:spPr>
          <a:xfrm>
            <a:off x="6479370" y="3374782"/>
            <a:ext cx="1138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Total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TV</a:t>
            </a:r>
          </a:p>
        </p:txBody>
      </p:sp>
      <p:sp>
        <p:nvSpPr>
          <p:cNvPr id="24" name="TextBox 22">
            <a:extLst>
              <a:ext uri="{FF2B5EF4-FFF2-40B4-BE49-F238E27FC236}">
                <a16:creationId xmlns:a16="http://schemas.microsoft.com/office/drawing/2014/main" id="{6CA77800-5D66-0649-9012-9A8BA2E6C1A3}"/>
              </a:ext>
            </a:extLst>
          </p:cNvPr>
          <p:cNvSpPr txBox="1"/>
          <p:nvPr/>
        </p:nvSpPr>
        <p:spPr>
          <a:xfrm>
            <a:off x="-1341499" y="2706271"/>
            <a:ext cx="7126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SHARE OF VIDEO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DDFBAAC-07BF-C231-D317-C992F0A8FA1C}"/>
              </a:ext>
            </a:extLst>
          </p:cNvPr>
          <p:cNvSpPr txBox="1">
            <a:spLocks/>
          </p:cNvSpPr>
          <p:nvPr/>
        </p:nvSpPr>
        <p:spPr>
          <a:xfrm>
            <a:off x="453600" y="626400"/>
            <a:ext cx="11744288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Total TV = </a:t>
            </a: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2FB6B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greatest share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of time spent with video</a:t>
            </a:r>
            <a:endParaRPr kumimoji="0" lang="en-CA" sz="29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25EA9341-7BCE-19A0-6C4F-199218AB0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12208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4AA95-4781-48AE-99F0-117C7142015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DFE689-2436-8B70-F1F0-504E849D6D71}"/>
              </a:ext>
            </a:extLst>
          </p:cNvPr>
          <p:cNvSpPr txBox="1"/>
          <p:nvPr/>
        </p:nvSpPr>
        <p:spPr>
          <a:xfrm>
            <a:off x="129600" y="6242400"/>
            <a:ext cx="1102108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CA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Numeris</a:t>
            </a: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VAM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09/16/24 to </a:t>
            </a:r>
            <a:r>
              <a:rPr lang="en-US" sz="900" dirty="0">
                <a:solidFill>
                  <a:srgbClr val="E7E6E6">
                    <a:lumMod val="50000"/>
                  </a:srgb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5/25/2025</a:t>
            </a: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Ontario, all time spent per capita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Total TV defined as linear TV and broadcaster streaming services | Streaming Services are ad-free and ad-supported services (in-home viewing only)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  <a:r>
              <a:rPr kumimoji="0" lang="en-CA" sz="900" b="0" i="0" u="none" strike="noStrike" kern="100" cap="none" spc="0" normalizeH="0" baseline="0" noProof="0" dirty="0" err="1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</a:t>
            </a:r>
            <a:r>
              <a:rPr kumimoji="0" lang="en-CA" sz="900" b="0" i="0" u="none" strike="noStrike" kern="1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Streaming Services: </a:t>
            </a:r>
            <a:r>
              <a:rPr kumimoji="0" lang="en-US" sz="900" b="0" i="0" u="none" strike="noStrike" kern="1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AppleTV+, CBS News, Club </a:t>
            </a:r>
            <a:r>
              <a:rPr kumimoji="0" lang="en-US" sz="900" b="0" i="0" u="none" strike="noStrike" kern="100" cap="none" spc="0" normalizeH="0" baseline="0" noProof="0" dirty="0" err="1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Illico</a:t>
            </a:r>
            <a:r>
              <a:rPr kumimoji="0" lang="en-US" sz="900" b="0" i="0" u="none" strike="noStrike" kern="1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Crave (OTT Only), Crunchyroll, Daily Motion, DAZN, Discovery Plus, ET Online US, </a:t>
            </a:r>
            <a:r>
              <a:rPr kumimoji="0" lang="en-US" sz="900" b="0" i="0" u="none" strike="noStrike" kern="100" cap="none" spc="0" normalizeH="0" baseline="0" noProof="0" dirty="0" err="1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FuboTV</a:t>
            </a:r>
            <a:r>
              <a:rPr kumimoji="0" lang="en-US" sz="900" b="0" i="0" u="none" strike="noStrike" kern="1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Paramount+, Pluto TV, Roku Channel, Samsung TV Plus, TED, </a:t>
            </a:r>
            <a:r>
              <a:rPr kumimoji="0" lang="en-US" sz="900" b="0" i="0" u="none" strike="noStrike" kern="100" cap="none" spc="0" normalizeH="0" baseline="0" noProof="0" dirty="0" err="1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TubiTV</a:t>
            </a:r>
            <a:endParaRPr kumimoji="0" lang="en-US" sz="900" b="0" i="0" u="none" strike="noStrike" kern="100" cap="none" spc="0" normalizeH="0" baseline="0" noProof="0" dirty="0">
              <a:ln>
                <a:noFill/>
              </a:ln>
              <a:solidFill>
                <a:srgbClr val="76717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entagon 11">
            <a:extLst>
              <a:ext uri="{FF2B5EF4-FFF2-40B4-BE49-F238E27FC236}">
                <a16:creationId xmlns:a16="http://schemas.microsoft.com/office/drawing/2014/main" id="{25BAC1E9-5B85-21BF-C0E8-43222FCF0410}"/>
              </a:ext>
            </a:extLst>
          </p:cNvPr>
          <p:cNvSpPr/>
          <p:nvPr/>
        </p:nvSpPr>
        <p:spPr>
          <a:xfrm rot="10800000">
            <a:off x="8508274" y="4835084"/>
            <a:ext cx="3683726" cy="906690"/>
          </a:xfrm>
          <a:prstGeom prst="homePlate">
            <a:avLst/>
          </a:prstGeom>
          <a:solidFill>
            <a:srgbClr val="31B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D34EA7-75A2-6867-7017-CD7438376589}"/>
              </a:ext>
            </a:extLst>
          </p:cNvPr>
          <p:cNvSpPr txBox="1"/>
          <p:nvPr/>
        </p:nvSpPr>
        <p:spPr>
          <a:xfrm>
            <a:off x="8551817" y="4872930"/>
            <a:ext cx="3596640" cy="83099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CA" sz="1600" b="1" spc="-1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LATEST VAM DATA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kumimoji="0" lang="en-CA" sz="1600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Full TV &amp; Streaming Report Available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CA" sz="1600" b="1" u="sng" spc="-1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HERE</a:t>
            </a:r>
            <a:endParaRPr kumimoji="0" lang="en-CA" sz="1600" b="1" i="0" u="sng" strike="noStrike" kern="1200" cap="none" spc="-150" normalizeH="0" baseline="0" noProof="0" dirty="0">
              <a:ln>
                <a:noFill/>
              </a:ln>
              <a:solidFill>
                <a:srgbClr val="31BEC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83B56D96-C082-E430-3D76-EC07C841A7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2040242"/>
              </p:ext>
            </p:extLst>
          </p:nvPr>
        </p:nvGraphicFramePr>
        <p:xfrm>
          <a:off x="885765" y="901037"/>
          <a:ext cx="9655367" cy="4969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835C135-006B-0477-97C1-1B54BC5823A4}"/>
              </a:ext>
            </a:extLst>
          </p:cNvPr>
          <p:cNvSpPr txBox="1"/>
          <p:nvPr/>
        </p:nvSpPr>
        <p:spPr>
          <a:xfrm>
            <a:off x="6165638" y="3205505"/>
            <a:ext cx="10567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Total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TV</a:t>
            </a:r>
          </a:p>
        </p:txBody>
      </p:sp>
    </p:spTree>
    <p:extLst>
      <p:ext uri="{BB962C8B-B14F-4D97-AF65-F5344CB8AC3E}">
        <p14:creationId xmlns:p14="http://schemas.microsoft.com/office/powerpoint/2010/main" val="341762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29A64-9159-E830-A51C-16F309558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66665FC-294C-810D-7F54-AD4266947BFD}"/>
              </a:ext>
            </a:extLst>
          </p:cNvPr>
          <p:cNvSpPr txBox="1"/>
          <p:nvPr/>
        </p:nvSpPr>
        <p:spPr>
          <a:xfrm>
            <a:off x="3644134" y="1939453"/>
            <a:ext cx="52798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ONTARIO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AB3552-5049-2D95-7D49-E1E972D2E015}"/>
              </a:ext>
            </a:extLst>
          </p:cNvPr>
          <p:cNvSpPr txBox="1"/>
          <p:nvPr/>
        </p:nvSpPr>
        <p:spPr>
          <a:xfrm>
            <a:off x="4226083" y="3607727"/>
            <a:ext cx="10567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Total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TV</a:t>
            </a:r>
          </a:p>
        </p:txBody>
      </p:sp>
      <p:sp>
        <p:nvSpPr>
          <p:cNvPr id="24" name="TextBox 22">
            <a:extLst>
              <a:ext uri="{FF2B5EF4-FFF2-40B4-BE49-F238E27FC236}">
                <a16:creationId xmlns:a16="http://schemas.microsoft.com/office/drawing/2014/main" id="{95C533C4-14E6-D65C-853F-48A5E7AA339E}"/>
              </a:ext>
            </a:extLst>
          </p:cNvPr>
          <p:cNvSpPr txBox="1"/>
          <p:nvPr/>
        </p:nvSpPr>
        <p:spPr>
          <a:xfrm>
            <a:off x="2720681" y="1609496"/>
            <a:ext cx="7126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SHARE OF VIDEO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8A950E-499F-2193-AD97-54E024763AF5}"/>
              </a:ext>
            </a:extLst>
          </p:cNvPr>
          <p:cNvSpPr txBox="1">
            <a:spLocks/>
          </p:cNvSpPr>
          <p:nvPr/>
        </p:nvSpPr>
        <p:spPr>
          <a:xfrm>
            <a:off x="453600" y="626400"/>
            <a:ext cx="11744288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z="2900" dirty="0">
                <a:solidFill>
                  <a:schemeClr val="bg2">
                    <a:lumMod val="25000"/>
                  </a:schemeClr>
                </a:solidFill>
              </a:rPr>
              <a:t>…across </a:t>
            </a:r>
            <a:r>
              <a:rPr lang="en-US" sz="2900" dirty="0">
                <a:solidFill>
                  <a:srgbClr val="2FB6BA"/>
                </a:solidFill>
              </a:rPr>
              <a:t>key</a:t>
            </a:r>
            <a:r>
              <a:rPr lang="en-US" sz="2900" dirty="0"/>
              <a:t> </a:t>
            </a:r>
            <a:r>
              <a:rPr lang="en-US" sz="2900" dirty="0">
                <a:solidFill>
                  <a:schemeClr val="bg2">
                    <a:lumMod val="25000"/>
                  </a:schemeClr>
                </a:solidFill>
              </a:rPr>
              <a:t>demos</a:t>
            </a:r>
            <a:endParaRPr lang="en-CA" sz="29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04A5CA-C87A-5DEF-DDB2-347A6BE9072F}"/>
              </a:ext>
            </a:extLst>
          </p:cNvPr>
          <p:cNvSpPr txBox="1"/>
          <p:nvPr/>
        </p:nvSpPr>
        <p:spPr>
          <a:xfrm>
            <a:off x="129600" y="6242400"/>
            <a:ext cx="1102108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CA" sz="900" dirty="0"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Source: </a:t>
            </a:r>
            <a:r>
              <a:rPr lang="en-CA" sz="900" dirty="0" err="1"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Numeris</a:t>
            </a:r>
            <a:r>
              <a:rPr lang="en-CA" sz="900" dirty="0"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VAM </a:t>
            </a:r>
            <a:r>
              <a:rPr lang="en-US" sz="900" dirty="0">
                <a:solidFill>
                  <a:srgbClr val="76717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09/16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/24 to </a:t>
            </a:r>
            <a:r>
              <a:rPr lang="en-US" sz="900" dirty="0">
                <a:solidFill>
                  <a:srgbClr val="E7E6E6">
                    <a:lumMod val="50000"/>
                  </a:srgb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5/25/2025</a:t>
            </a:r>
            <a:r>
              <a:rPr lang="en-CA" sz="900" dirty="0"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Ontario, all time spent per capita</a:t>
            </a:r>
          </a:p>
          <a:p>
            <a:pPr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Total TV defined as linear TV and broadcaster streaming services</a:t>
            </a:r>
            <a:r>
              <a:rPr lang="en-CA" sz="900" dirty="0"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| </a:t>
            </a: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Streaming Services </a:t>
            </a:r>
            <a:r>
              <a:rPr lang="en-CA" sz="900" dirty="0"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ad-free and ad-supported services (in-home viewing only) </a:t>
            </a:r>
          </a:p>
          <a:p>
            <a:pPr>
              <a:defRPr/>
            </a:pPr>
            <a:r>
              <a:rPr lang="en-CA" sz="900" dirty="0">
                <a:solidFill>
                  <a:srgbClr val="76717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kumimoji="0" lang="en-CA" sz="900" b="0" i="0" u="none" strike="noStrike" kern="100" cap="none" spc="0" normalizeH="0" baseline="0" noProof="0" dirty="0" err="1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</a:t>
            </a:r>
            <a:r>
              <a:rPr kumimoji="0" lang="en-CA" sz="900" b="0" i="0" u="none" strike="noStrike" kern="1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Streaming Services: </a:t>
            </a:r>
            <a:r>
              <a:rPr kumimoji="0" lang="en-US" sz="900" b="0" i="0" u="none" strike="noStrike" kern="1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Apple</a:t>
            </a:r>
            <a:r>
              <a:rPr lang="en-US" sz="900" kern="100" dirty="0">
                <a:solidFill>
                  <a:srgbClr val="76717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TV+</a:t>
            </a:r>
            <a:r>
              <a:rPr kumimoji="0" lang="en-US" sz="900" b="0" i="0" u="none" strike="noStrike" kern="1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CBS News, Club </a:t>
            </a:r>
            <a:r>
              <a:rPr kumimoji="0" lang="en-US" sz="900" b="0" i="0" u="none" strike="noStrike" kern="100" cap="none" spc="0" normalizeH="0" baseline="0" noProof="0" dirty="0" err="1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Illico</a:t>
            </a:r>
            <a:r>
              <a:rPr kumimoji="0" lang="en-US" sz="900" b="0" i="0" u="none" strike="noStrike" kern="1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Crave (OTT Only), Crunchyroll, Daily Motion, DAZN, Discovery Plus, ET Online US, </a:t>
            </a:r>
            <a:r>
              <a:rPr kumimoji="0" lang="en-US" sz="900" b="0" i="0" u="none" strike="noStrike" kern="100" cap="none" spc="0" normalizeH="0" baseline="0" noProof="0" dirty="0" err="1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FuboTV</a:t>
            </a:r>
            <a:r>
              <a:rPr kumimoji="0" lang="en-US" sz="900" b="0" i="0" u="none" strike="noStrike" kern="1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Paramount+, Pluto TV, Roku Channel, Samsung TV Plus, TED, </a:t>
            </a:r>
            <a:r>
              <a:rPr kumimoji="0" lang="en-US" sz="900" b="0" i="0" u="none" strike="noStrike" kern="100" cap="none" spc="0" normalizeH="0" baseline="0" noProof="0" dirty="0" err="1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TubiTV</a:t>
            </a:r>
            <a:endParaRPr kumimoji="0" lang="en-US" sz="900" b="0" i="0" u="none" strike="noStrike" kern="100" cap="none" spc="0" normalizeH="0" baseline="0" noProof="0" dirty="0">
              <a:ln>
                <a:noFill/>
              </a:ln>
              <a:solidFill>
                <a:srgbClr val="76717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1AE2A-019F-2681-0E3E-234DC23B981D}"/>
              </a:ext>
            </a:extLst>
          </p:cNvPr>
          <p:cNvSpPr txBox="1"/>
          <p:nvPr/>
        </p:nvSpPr>
        <p:spPr>
          <a:xfrm>
            <a:off x="360000" y="1630056"/>
            <a:ext cx="5279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b="1" i="0" u="none" strike="noStrike" kern="1200" cap="none" spc="0" normalizeH="0" baseline="0" noProof="0" dirty="0">
                <a:ln>
                  <a:noFill/>
                </a:ln>
                <a:solidFill>
                  <a:srgbClr val="EC008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ADULTS 25-54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F05967-ABF1-E763-06C4-8B961E384ECE}"/>
              </a:ext>
            </a:extLst>
          </p:cNvPr>
          <p:cNvSpPr txBox="1"/>
          <p:nvPr/>
        </p:nvSpPr>
        <p:spPr>
          <a:xfrm>
            <a:off x="6912127" y="1646266"/>
            <a:ext cx="5279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b="1" i="0" u="none" strike="noStrike" kern="1200" cap="none" spc="0" normalizeH="0" baseline="0" noProof="0" dirty="0">
                <a:ln>
                  <a:noFill/>
                </a:ln>
                <a:solidFill>
                  <a:srgbClr val="EC008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ADULTS </a:t>
            </a:r>
            <a:r>
              <a:rPr lang="en-CA" b="1" dirty="0">
                <a:solidFill>
                  <a:srgbClr val="EC008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18-3</a:t>
            </a:r>
            <a:r>
              <a:rPr kumimoji="0" lang="en-CA" b="1" i="0" u="none" strike="noStrike" kern="1200" cap="none" spc="0" normalizeH="0" baseline="0" noProof="0" dirty="0">
                <a:ln>
                  <a:noFill/>
                </a:ln>
                <a:solidFill>
                  <a:srgbClr val="EC008C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9F7511-EB0C-4A3C-830B-624258A853F6}"/>
              </a:ext>
            </a:extLst>
          </p:cNvPr>
          <p:cNvSpPr txBox="1"/>
          <p:nvPr/>
        </p:nvSpPr>
        <p:spPr>
          <a:xfrm>
            <a:off x="9847462" y="3397783"/>
            <a:ext cx="10567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Total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TV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4B23AE-936C-61C8-46BC-7DF7362A57EC}"/>
              </a:ext>
            </a:extLst>
          </p:cNvPr>
          <p:cNvSpPr txBox="1"/>
          <p:nvPr/>
        </p:nvSpPr>
        <p:spPr>
          <a:xfrm>
            <a:off x="3412449" y="3429206"/>
            <a:ext cx="10567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Total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TV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F1BD697B-E929-70AF-0CFD-036F633BC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12208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4AA95-4781-48AE-99F0-117C7142015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D449B4-0294-F6A4-5A7D-174BCB65F6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5781309"/>
              </p:ext>
            </p:extLst>
          </p:nvPr>
        </p:nvGraphicFramePr>
        <p:xfrm>
          <a:off x="-2026821" y="1299534"/>
          <a:ext cx="9655367" cy="4969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D53A970-9049-8351-411E-458711938D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6413078"/>
              </p:ext>
            </p:extLst>
          </p:nvPr>
        </p:nvGraphicFramePr>
        <p:xfrm>
          <a:off x="4558051" y="1235276"/>
          <a:ext cx="9655367" cy="4969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1806FF7E-2966-1ECF-44F3-E54BCC16CEC2}"/>
              </a:ext>
            </a:extLst>
          </p:cNvPr>
          <p:cNvSpPr txBox="1"/>
          <p:nvPr/>
        </p:nvSpPr>
        <p:spPr>
          <a:xfrm>
            <a:off x="3290916" y="3566086"/>
            <a:ext cx="10567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Total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TV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E31CF1-4E93-DC6F-05C4-B11B63948F02}"/>
              </a:ext>
            </a:extLst>
          </p:cNvPr>
          <p:cNvSpPr txBox="1"/>
          <p:nvPr/>
        </p:nvSpPr>
        <p:spPr>
          <a:xfrm>
            <a:off x="9875788" y="3461334"/>
            <a:ext cx="10567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Total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TV</a:t>
            </a:r>
          </a:p>
        </p:txBody>
      </p:sp>
    </p:spTree>
    <p:extLst>
      <p:ext uri="{BB962C8B-B14F-4D97-AF65-F5344CB8AC3E}">
        <p14:creationId xmlns:p14="http://schemas.microsoft.com/office/powerpoint/2010/main" val="337248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984306-6A17-A0C9-B193-FEFA389AA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12208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4AA95-4781-48AE-99F0-117C7142015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D629A7F-09CD-4AE3-9F40-A6A4CFC94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0" y="625301"/>
            <a:ext cx="11134377" cy="549275"/>
          </a:xfrm>
        </p:spPr>
        <p:txBody>
          <a:bodyPr>
            <a:noAutofit/>
          </a:bodyPr>
          <a:lstStyle/>
          <a:p>
            <a:r>
              <a:rPr lang="en-US" sz="2900" dirty="0">
                <a:solidFill>
                  <a:schemeClr val="bg2">
                    <a:lumMod val="25000"/>
                  </a:schemeClr>
                </a:solidFill>
              </a:rPr>
              <a:t>v</a:t>
            </a:r>
            <a:r>
              <a:rPr lang="en-US" sz="2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iewers spend </a:t>
            </a:r>
            <a:r>
              <a:rPr lang="en-US" sz="2900" dirty="0">
                <a:solidFill>
                  <a:srgbClr val="2FB6B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more</a:t>
            </a:r>
            <a:br>
              <a:rPr lang="en-US" sz="2900" dirty="0">
                <a:solidFill>
                  <a:srgbClr val="2FB6BA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2900" dirty="0">
                <a:solidFill>
                  <a:srgbClr val="2FB6B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time</a:t>
            </a:r>
            <a:r>
              <a:rPr lang="en-US" sz="29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with Total TV</a:t>
            </a:r>
            <a:endParaRPr lang="en-CA" sz="29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62E5AF-CC6E-FF91-5468-DEFC7E232085}"/>
              </a:ext>
            </a:extLst>
          </p:cNvPr>
          <p:cNvSpPr txBox="1"/>
          <p:nvPr/>
        </p:nvSpPr>
        <p:spPr>
          <a:xfrm>
            <a:off x="129600" y="6242400"/>
            <a:ext cx="110210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</a:t>
            </a:r>
            <a:r>
              <a:rPr kumimoji="0" lang="en-CA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Numeris</a:t>
            </a: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VAM,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09/16/24 to </a:t>
            </a:r>
            <a:r>
              <a:rPr lang="en-US" sz="900" dirty="0">
                <a:solidFill>
                  <a:srgbClr val="E7E6E6">
                    <a:lumMod val="50000"/>
                  </a:srgb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5/25/2025</a:t>
            </a:r>
            <a:r>
              <a:rPr lang="en-US" sz="900" dirty="0">
                <a:solidFill>
                  <a:srgbClr val="767171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| Ontario | all time spent per capita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Total TV defined as linear TV and broadcaster streaming services | Streaming Services are ad-free and ad-supported services (in-home viewing only) </a:t>
            </a:r>
          </a:p>
        </p:txBody>
      </p:sp>
      <p:sp>
        <p:nvSpPr>
          <p:cNvPr id="5" name="Pentagon 11">
            <a:extLst>
              <a:ext uri="{FF2B5EF4-FFF2-40B4-BE49-F238E27FC236}">
                <a16:creationId xmlns:a16="http://schemas.microsoft.com/office/drawing/2014/main" id="{302B9691-01C8-F1F2-E4B9-1DFAFC7A55D7}"/>
              </a:ext>
            </a:extLst>
          </p:cNvPr>
          <p:cNvSpPr/>
          <p:nvPr/>
        </p:nvSpPr>
        <p:spPr>
          <a:xfrm rot="10800000">
            <a:off x="8508274" y="3429000"/>
            <a:ext cx="3683726" cy="906690"/>
          </a:xfrm>
          <a:prstGeom prst="homePlate">
            <a:avLst/>
          </a:prstGeom>
          <a:solidFill>
            <a:srgbClr val="31B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CDC60D-6DA7-E0C0-CDDA-4238CF0F3C88}"/>
              </a:ext>
            </a:extLst>
          </p:cNvPr>
          <p:cNvSpPr txBox="1"/>
          <p:nvPr/>
        </p:nvSpPr>
        <p:spPr>
          <a:xfrm>
            <a:off x="8551817" y="3466846"/>
            <a:ext cx="3596640" cy="83099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CA" sz="1600" b="1" spc="-1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LATEST VAM DATA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kumimoji="0" lang="en-CA" sz="1600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Full TV &amp; Streaming Report Available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CA" sz="1600" b="1" u="sng" spc="-15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HERE</a:t>
            </a:r>
            <a:endParaRPr kumimoji="0" lang="en-CA" sz="1600" b="1" i="0" u="sng" strike="noStrike" kern="1200" cap="none" spc="-150" normalizeH="0" baseline="0" noProof="0" dirty="0">
              <a:ln>
                <a:noFill/>
              </a:ln>
              <a:solidFill>
                <a:srgbClr val="31BEC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9DC5E75-97DF-3F40-5372-FA2AB84EAA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1788598"/>
              </p:ext>
            </p:extLst>
          </p:nvPr>
        </p:nvGraphicFramePr>
        <p:xfrm>
          <a:off x="258946" y="1174576"/>
          <a:ext cx="11236368" cy="4696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096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D726F-8D8B-A2B2-1BC0-F6D6EE2B6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2A75BA8-67BE-F7FA-A050-CB0B1DF7EB09}"/>
              </a:ext>
            </a:extLst>
          </p:cNvPr>
          <p:cNvGraphicFramePr/>
          <p:nvPr/>
        </p:nvGraphicFramePr>
        <p:xfrm>
          <a:off x="454779" y="1050364"/>
          <a:ext cx="10753357" cy="4757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A99058DC-B604-C742-DF93-94376C555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149B21-F7F4-47D9-AC99-6401BC06378C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06C8808-CE6E-DE5A-AF14-C5629C604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779" y="626400"/>
            <a:ext cx="11134377" cy="549275"/>
          </a:xfrm>
        </p:spPr>
        <p:txBody>
          <a:bodyPr>
            <a:noAutofit/>
          </a:bodyPr>
          <a:lstStyle/>
          <a:p>
            <a:r>
              <a:rPr lang="en-US" sz="2900" spc="-150" dirty="0">
                <a:solidFill>
                  <a:srgbClr val="31BEC1"/>
                </a:solidFill>
              </a:rPr>
              <a:t>l</a:t>
            </a:r>
            <a:r>
              <a:rPr lang="en-US" sz="2900" spc="-150" dirty="0">
                <a:solidFill>
                  <a:srgbClr val="31BEC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inear TV’s </a:t>
            </a:r>
            <a:r>
              <a:rPr lang="en-US" sz="2900" spc="-15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reach exceeds </a:t>
            </a:r>
            <a:br>
              <a:rPr lang="en-US" sz="2900" spc="-15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2900" spc="-15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all streaming services for </a:t>
            </a:r>
            <a:r>
              <a:rPr lang="en-US" sz="2900" spc="-150" dirty="0">
                <a:solidFill>
                  <a:srgbClr val="2FB6B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A18-43</a:t>
            </a:r>
            <a:endParaRPr lang="en-CA" sz="2900" spc="-150" dirty="0">
              <a:solidFill>
                <a:srgbClr val="2FB6BA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E4650D-3C6D-3CA4-6BFF-BD026F5EB955}"/>
              </a:ext>
            </a:extLst>
          </p:cNvPr>
          <p:cNvSpPr txBox="1"/>
          <p:nvPr/>
        </p:nvSpPr>
        <p:spPr>
          <a:xfrm>
            <a:off x="129600" y="6242400"/>
            <a:ext cx="110210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Numeris VAM,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2/24/2025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to 5/25/2025</a:t>
            </a: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Ontario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Streaming Services include ad-free and ad-supported services (in-home viewing only) </a:t>
            </a:r>
          </a:p>
        </p:txBody>
      </p:sp>
      <p:sp>
        <p:nvSpPr>
          <p:cNvPr id="9" name="TextBox 22">
            <a:extLst>
              <a:ext uri="{FF2B5EF4-FFF2-40B4-BE49-F238E27FC236}">
                <a16:creationId xmlns:a16="http://schemas.microsoft.com/office/drawing/2014/main" id="{1E3245B9-794D-43CF-576C-EA18A741FD0B}"/>
              </a:ext>
            </a:extLst>
          </p:cNvPr>
          <p:cNvSpPr txBox="1"/>
          <p:nvPr/>
        </p:nvSpPr>
        <p:spPr>
          <a:xfrm>
            <a:off x="5640141" y="3740377"/>
            <a:ext cx="7126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-150" normalizeH="0" baseline="0" noProof="0" dirty="0">
                <a:ln>
                  <a:noFill/>
                </a:ln>
                <a:solidFill>
                  <a:srgbClr val="31BEC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AVERAGE WEEKLY REACH %</a:t>
            </a:r>
            <a:endParaRPr kumimoji="0" lang="en-CA" sz="2000" b="1" i="0" u="none" strike="noStrike" kern="1200" cap="none" spc="-150" normalizeH="0" baseline="0" noProof="0" dirty="0">
              <a:ln>
                <a:noFill/>
              </a:ln>
              <a:solidFill>
                <a:srgbClr val="31BEC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49C886BB-0DD4-5F1A-F240-163713FC02A5}"/>
              </a:ext>
            </a:extLst>
          </p:cNvPr>
          <p:cNvSpPr/>
          <p:nvPr/>
        </p:nvSpPr>
        <p:spPr>
          <a:xfrm rot="10800000">
            <a:off x="6908800" y="4215069"/>
            <a:ext cx="5283200" cy="813261"/>
          </a:xfrm>
          <a:prstGeom prst="homePlate">
            <a:avLst/>
          </a:prstGeom>
          <a:solidFill>
            <a:srgbClr val="31B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51987D-6A9E-2E96-8C6F-2BF2777F4123}"/>
              </a:ext>
            </a:extLst>
          </p:cNvPr>
          <p:cNvSpPr txBox="1"/>
          <p:nvPr/>
        </p:nvSpPr>
        <p:spPr>
          <a:xfrm>
            <a:off x="7360608" y="4443873"/>
            <a:ext cx="3510592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ADULTS 18-34  |  Ontario</a:t>
            </a:r>
          </a:p>
        </p:txBody>
      </p:sp>
    </p:spTree>
    <p:extLst>
      <p:ext uri="{BB962C8B-B14F-4D97-AF65-F5344CB8AC3E}">
        <p14:creationId xmlns:p14="http://schemas.microsoft.com/office/powerpoint/2010/main" val="52182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6_Office Theme">
  <a:themeElements>
    <a:clrScheme name="Custom 1">
      <a:dk1>
        <a:sysClr val="windowText" lastClr="000000"/>
      </a:dk1>
      <a:lt1>
        <a:sysClr val="window" lastClr="FFFFFF"/>
      </a:lt1>
      <a:dk2>
        <a:srgbClr val="7F7F7F"/>
      </a:dk2>
      <a:lt2>
        <a:srgbClr val="7F7F7F"/>
      </a:lt2>
      <a:accent1>
        <a:srgbClr val="31BEC1"/>
      </a:accent1>
      <a:accent2>
        <a:srgbClr val="31BEC1"/>
      </a:accent2>
      <a:accent3>
        <a:srgbClr val="31BEC1"/>
      </a:accent3>
      <a:accent4>
        <a:srgbClr val="EC008C"/>
      </a:accent4>
      <a:accent5>
        <a:srgbClr val="BCBCBC"/>
      </a:accent5>
      <a:accent6>
        <a:srgbClr val="7EDCDE"/>
      </a:accent6>
      <a:hlink>
        <a:srgbClr val="31BEC1"/>
      </a:hlink>
      <a:folHlink>
        <a:srgbClr val="31BEC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91339</TotalTime>
  <Words>1271</Words>
  <Application>Microsoft Office PowerPoint</Application>
  <PresentationFormat>Widescreen</PresentationFormat>
  <Paragraphs>209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Calibri Light</vt:lpstr>
      <vt:lpstr>Verdana</vt:lpstr>
      <vt:lpstr>4_Office Theme</vt:lpstr>
      <vt:lpstr>Office Theme</vt:lpstr>
      <vt:lpstr>1_Office Theme</vt:lpstr>
      <vt:lpstr>6_Office Theme</vt:lpstr>
      <vt:lpstr>time spent with TV remarkably stable</vt:lpstr>
      <vt:lpstr>PowerPoint Presentation</vt:lpstr>
      <vt:lpstr>US data is not a proxy for Canadian media</vt:lpstr>
      <vt:lpstr>PowerPoint Presentation</vt:lpstr>
      <vt:lpstr>linear TV’s reach exceeds all streaming services</vt:lpstr>
      <vt:lpstr>PowerPoint Presentation</vt:lpstr>
      <vt:lpstr>PowerPoint Presentation</vt:lpstr>
      <vt:lpstr>viewers spend more time with Total TV</vt:lpstr>
      <vt:lpstr>linear TV’s reach exceeds  all streaming services for A18-43</vt:lpstr>
      <vt:lpstr>PowerPoint Presentation</vt:lpstr>
      <vt:lpstr>PowerPoint Presentation</vt:lpstr>
      <vt:lpstr>PowerPoint Presentation</vt:lpstr>
      <vt:lpstr>viewers spend more time with Total TV in Quebec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 of tv ENG</dc:title>
  <dc:creator>Debbie Zhu</dc:creator>
  <cp:lastModifiedBy>Laura Baehr</cp:lastModifiedBy>
  <cp:revision>834</cp:revision>
  <cp:lastPrinted>2025-07-22T20:57:11Z</cp:lastPrinted>
  <dcterms:created xsi:type="dcterms:W3CDTF">2020-01-30T20:52:50Z</dcterms:created>
  <dcterms:modified xsi:type="dcterms:W3CDTF">2025-08-19T20:19:11Z</dcterms:modified>
</cp:coreProperties>
</file>